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8.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0"/>
  </p:notesMasterIdLst>
  <p:sldIdLst>
    <p:sldId id="256" r:id="rId2"/>
    <p:sldId id="257" r:id="rId3"/>
    <p:sldId id="266" r:id="rId4"/>
    <p:sldId id="258" r:id="rId5"/>
    <p:sldId id="265" r:id="rId6"/>
    <p:sldId id="917" r:id="rId7"/>
    <p:sldId id="260" r:id="rId8"/>
    <p:sldId id="743" r:id="rId9"/>
    <p:sldId id="744" r:id="rId10"/>
    <p:sldId id="752" r:id="rId11"/>
    <p:sldId id="753" r:id="rId12"/>
    <p:sldId id="259" r:id="rId13"/>
    <p:sldId id="919" r:id="rId14"/>
    <p:sldId id="918" r:id="rId15"/>
    <p:sldId id="261" r:id="rId16"/>
    <p:sldId id="888" r:id="rId17"/>
    <p:sldId id="762" r:id="rId18"/>
    <p:sldId id="813" r:id="rId19"/>
    <p:sldId id="696" r:id="rId20"/>
    <p:sldId id="829" r:id="rId21"/>
    <p:sldId id="870" r:id="rId22"/>
    <p:sldId id="824" r:id="rId23"/>
    <p:sldId id="819" r:id="rId24"/>
    <p:sldId id="854" r:id="rId25"/>
    <p:sldId id="825" r:id="rId26"/>
    <p:sldId id="820" r:id="rId27"/>
    <p:sldId id="858" r:id="rId28"/>
    <p:sldId id="851" r:id="rId29"/>
    <p:sldId id="826" r:id="rId30"/>
    <p:sldId id="821" r:id="rId31"/>
    <p:sldId id="859" r:id="rId32"/>
    <p:sldId id="852" r:id="rId33"/>
    <p:sldId id="815" r:id="rId34"/>
    <p:sldId id="916" r:id="rId35"/>
    <p:sldId id="904" r:id="rId36"/>
    <p:sldId id="907" r:id="rId37"/>
    <p:sldId id="898" r:id="rId38"/>
    <p:sldId id="905" r:id="rId39"/>
    <p:sldId id="906" r:id="rId40"/>
    <p:sldId id="908" r:id="rId41"/>
    <p:sldId id="900" r:id="rId42"/>
    <p:sldId id="909" r:id="rId43"/>
    <p:sldId id="910" r:id="rId44"/>
    <p:sldId id="911" r:id="rId45"/>
    <p:sldId id="902" r:id="rId46"/>
    <p:sldId id="912" r:id="rId47"/>
    <p:sldId id="899" r:id="rId48"/>
    <p:sldId id="913" r:id="rId49"/>
    <p:sldId id="901" r:id="rId50"/>
    <p:sldId id="861" r:id="rId51"/>
    <p:sldId id="922" r:id="rId52"/>
    <p:sldId id="920" r:id="rId53"/>
    <p:sldId id="923" r:id="rId54"/>
    <p:sldId id="262" r:id="rId55"/>
    <p:sldId id="263" r:id="rId56"/>
    <p:sldId id="264" r:id="rId57"/>
    <p:sldId id="921" r:id="rId58"/>
    <p:sldId id="924"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049"/>
    <p:restoredTop sz="94660"/>
  </p:normalViewPr>
  <p:slideViewPr>
    <p:cSldViewPr snapToGrid="0">
      <p:cViewPr varScale="1">
        <p:scale>
          <a:sx n="177" d="100"/>
          <a:sy n="177" d="100"/>
        </p:scale>
        <p:origin x="10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Feuille_de_calcul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Feuille_de_calcul_Microsoft_Excel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Feuille_de_calcul_Microsoft_Excel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Feuille_de_calcul_Microsoft_Excel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Feuille_de_calcul_Microsoft_Excel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Feuille_de_calcul_Microsoft_Excel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Feuille_de_calcul_Microsoft_Excel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Feuille_de_calcul_Microsoft_Excel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DBD17B-B1F7-474D-B93E-F1F153EC0329}" type="datetimeFigureOut">
              <a:rPr lang="fr-FR" smtClean="0"/>
              <a:t>29/01/2026</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8E78E0-3811-BD47-97A8-1EB2CF63B1C7}" type="slidenum">
              <a:rPr lang="fr-FR" smtClean="0"/>
              <a:t>‹N°›</a:t>
            </a:fld>
            <a:endParaRPr lang="fr-FR"/>
          </a:p>
        </p:txBody>
      </p:sp>
    </p:spTree>
    <p:extLst>
      <p:ext uri="{BB962C8B-B14F-4D97-AF65-F5344CB8AC3E}">
        <p14:creationId xmlns:p14="http://schemas.microsoft.com/office/powerpoint/2010/main" val="168507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problem is a human problem, so today most applications require Developers and Operation engineers and it's already not easy to get everyone working together. On AI projects, we should also add a lot of expertise about data. We need Data experts.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it’s almost impossible to be an expert in these 3 areas. Each party will have to trust one another and accept other party’s constraints.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1947867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22</a:t>
            </a:fld>
            <a:endParaRPr lang="fr-FR"/>
          </a:p>
        </p:txBody>
      </p:sp>
    </p:spTree>
    <p:extLst>
      <p:ext uri="{BB962C8B-B14F-4D97-AF65-F5344CB8AC3E}">
        <p14:creationId xmlns:p14="http://schemas.microsoft.com/office/powerpoint/2010/main" val="1513710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Elisabeth is an excellent cook, we asked her to knead the pizza dough and spread it. She does it very well.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23</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is done.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24</a:t>
            </a:fld>
            <a:endParaRPr lang="fr-FR"/>
          </a:p>
        </p:txBody>
      </p:sp>
    </p:spTree>
    <p:extLst>
      <p:ext uri="{BB962C8B-B14F-4D97-AF65-F5344CB8AC3E}">
        <p14:creationId xmlns:p14="http://schemas.microsoft.com/office/powerpoint/2010/main" val="2994887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present you, Hicham, his role is to distribute the ingredients on the pizza dough.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25</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sends the pizza dough and the ingredients to Hicham. As you can see on the left, Elisabeth forgot to give the ham to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26</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Hicham, it's his turn to play and it's up to him to spread the ingredients on the pizza dough. However, he realizes that the ham has been forgotten and he expected that Elisabeth would have pre-cut the ingredients. Unfortunately, he does not have any knife.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Hicham as a good developer does everything he can. He takes the ingredients and spreads them as he can on the pizza.</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27</a:t>
            </a:fld>
            <a:endParaRPr lang="fr-FR"/>
          </a:p>
        </p:txBody>
      </p:sp>
    </p:spTree>
    <p:extLst>
      <p:ext uri="{BB962C8B-B14F-4D97-AF65-F5344CB8AC3E}">
        <p14:creationId xmlns:p14="http://schemas.microsoft.com/office/powerpoint/2010/main" val="1068348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Good job for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28</a:t>
            </a:fld>
            <a:endParaRPr lang="fr-FR"/>
          </a:p>
        </p:txBody>
      </p:sp>
    </p:spTree>
    <p:extLst>
      <p:ext uri="{BB962C8B-B14F-4D97-AF65-F5344CB8AC3E}">
        <p14:creationId xmlns:p14="http://schemas.microsoft.com/office/powerpoint/2010/main" val="3592404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I present you Khalid; it's our Ops. He is responsible for baking the pizza then to deliver it to the customers.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29</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Hop, Hicham give the pizza to Khalid.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30</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Damn, we forgot to give the instructions to Khalid. He doesn't know how to cook it (what temperature, and for how long). So, Khalid try to cook the pizza as he can.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31</a:t>
            </a:fld>
            <a:endParaRPr lang="fr-FR"/>
          </a:p>
        </p:txBody>
      </p:sp>
    </p:spTree>
    <p:extLst>
      <p:ext uri="{BB962C8B-B14F-4D97-AF65-F5344CB8AC3E}">
        <p14:creationId xmlns:p14="http://schemas.microsoft.com/office/powerpoint/2010/main" val="294378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of the subsets of artificial intelligence is machine learning and one of the subsets of machine learning is deep learning.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138927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Unfortunately, now the pizza – without ham, and with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badmy</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cut ingredients – is burnt. Good luck eating that!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32</a:t>
            </a:fld>
            <a:endParaRPr lang="fr-FR"/>
          </a:p>
        </p:txBody>
      </p:sp>
    </p:spTree>
    <p:extLst>
      <p:ext uri="{BB962C8B-B14F-4D97-AF65-F5344CB8AC3E}">
        <p14:creationId xmlns:p14="http://schemas.microsoft.com/office/powerpoint/2010/main" val="7969492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sum up, here we have organized our team in silo, each role working separately, and also at the same time. It’s not a team mode. If you want to wreck your project, this is the right way to organize.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should know that the very first choice of libraries from the start of the project has a direct impact on production. Not working together, not worrying about production from the beginning of the project, are silver bullets to make project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33</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35</a:t>
            </a:fld>
            <a:endParaRPr lang="es-ES_tradnl"/>
          </a:p>
        </p:txBody>
      </p:sp>
    </p:spTree>
    <p:extLst>
      <p:ext uri="{BB962C8B-B14F-4D97-AF65-F5344CB8AC3E}">
        <p14:creationId xmlns:p14="http://schemas.microsoft.com/office/powerpoint/2010/main" val="3943290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36</a:t>
            </a:fld>
            <a:endParaRPr lang="es-ES_tradnl"/>
          </a:p>
        </p:txBody>
      </p:sp>
    </p:spTree>
    <p:extLst>
      <p:ext uri="{BB962C8B-B14F-4D97-AF65-F5344CB8AC3E}">
        <p14:creationId xmlns:p14="http://schemas.microsoft.com/office/powerpoint/2010/main" val="3455119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37</a:t>
            </a:fld>
            <a:endParaRPr lang="es-ES_tradnl"/>
          </a:p>
        </p:txBody>
      </p:sp>
    </p:spTree>
    <p:extLst>
      <p:ext uri="{BB962C8B-B14F-4D97-AF65-F5344CB8AC3E}">
        <p14:creationId xmlns:p14="http://schemas.microsoft.com/office/powerpoint/2010/main" val="2462708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38</a:t>
            </a:fld>
            <a:endParaRPr lang="es-ES_tradnl"/>
          </a:p>
        </p:txBody>
      </p:sp>
    </p:spTree>
    <p:extLst>
      <p:ext uri="{BB962C8B-B14F-4D97-AF65-F5344CB8AC3E}">
        <p14:creationId xmlns:p14="http://schemas.microsoft.com/office/powerpoint/2010/main" val="2875722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39</a:t>
            </a:fld>
            <a:endParaRPr lang="es-ES_tradnl"/>
          </a:p>
        </p:txBody>
      </p:sp>
    </p:spTree>
    <p:extLst>
      <p:ext uri="{BB962C8B-B14F-4D97-AF65-F5344CB8AC3E}">
        <p14:creationId xmlns:p14="http://schemas.microsoft.com/office/powerpoint/2010/main" val="1818608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40</a:t>
            </a:fld>
            <a:endParaRPr lang="es-ES_tradnl"/>
          </a:p>
        </p:txBody>
      </p:sp>
    </p:spTree>
    <p:extLst>
      <p:ext uri="{BB962C8B-B14F-4D97-AF65-F5344CB8AC3E}">
        <p14:creationId xmlns:p14="http://schemas.microsoft.com/office/powerpoint/2010/main" val="2698037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41</a:t>
            </a:fld>
            <a:endParaRPr lang="es-ES_tradnl"/>
          </a:p>
        </p:txBody>
      </p:sp>
    </p:spTree>
    <p:extLst>
      <p:ext uri="{BB962C8B-B14F-4D97-AF65-F5344CB8AC3E}">
        <p14:creationId xmlns:p14="http://schemas.microsoft.com/office/powerpoint/2010/main" val="2975695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42</a:t>
            </a:fld>
            <a:endParaRPr lang="es-ES_tradnl"/>
          </a:p>
        </p:txBody>
      </p:sp>
    </p:spTree>
    <p:extLst>
      <p:ext uri="{BB962C8B-B14F-4D97-AF65-F5344CB8AC3E}">
        <p14:creationId xmlns:p14="http://schemas.microsoft.com/office/powerpoint/2010/main" val="4064585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will often hear about structured data usually being represented by an Excel file. In general, for this kind of problem where there is a limited number of inputs/outputs. We will use simple machine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a:t>
            </a:fld>
            <a:endParaRPr lang="es-ES_tradnl"/>
          </a:p>
        </p:txBody>
      </p:sp>
    </p:spTree>
    <p:extLst>
      <p:ext uri="{BB962C8B-B14F-4D97-AF65-F5344CB8AC3E}">
        <p14:creationId xmlns:p14="http://schemas.microsoft.com/office/powerpoint/2010/main" val="1063020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43</a:t>
            </a:fld>
            <a:endParaRPr lang="es-ES_tradnl"/>
          </a:p>
        </p:txBody>
      </p:sp>
    </p:spTree>
    <p:extLst>
      <p:ext uri="{BB962C8B-B14F-4D97-AF65-F5344CB8AC3E}">
        <p14:creationId xmlns:p14="http://schemas.microsoft.com/office/powerpoint/2010/main" val="38956151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44</a:t>
            </a:fld>
            <a:endParaRPr lang="es-ES_tradnl"/>
          </a:p>
        </p:txBody>
      </p:sp>
    </p:spTree>
    <p:extLst>
      <p:ext uri="{BB962C8B-B14F-4D97-AF65-F5344CB8AC3E}">
        <p14:creationId xmlns:p14="http://schemas.microsoft.com/office/powerpoint/2010/main" val="412770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45</a:t>
            </a:fld>
            <a:endParaRPr lang="es-ES_tradnl"/>
          </a:p>
        </p:txBody>
      </p:sp>
    </p:spTree>
    <p:extLst>
      <p:ext uri="{BB962C8B-B14F-4D97-AF65-F5344CB8AC3E}">
        <p14:creationId xmlns:p14="http://schemas.microsoft.com/office/powerpoint/2010/main" val="22071733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46</a:t>
            </a:fld>
            <a:endParaRPr lang="es-ES_tradnl"/>
          </a:p>
        </p:txBody>
      </p:sp>
    </p:spTree>
    <p:extLst>
      <p:ext uri="{BB962C8B-B14F-4D97-AF65-F5344CB8AC3E}">
        <p14:creationId xmlns:p14="http://schemas.microsoft.com/office/powerpoint/2010/main" val="15382897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47</a:t>
            </a:fld>
            <a:endParaRPr lang="es-ES_tradnl"/>
          </a:p>
        </p:txBody>
      </p:sp>
    </p:spTree>
    <p:extLst>
      <p:ext uri="{BB962C8B-B14F-4D97-AF65-F5344CB8AC3E}">
        <p14:creationId xmlns:p14="http://schemas.microsoft.com/office/powerpoint/2010/main" val="37022673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48</a:t>
            </a:fld>
            <a:endParaRPr lang="es-ES_tradnl"/>
          </a:p>
        </p:txBody>
      </p:sp>
    </p:spTree>
    <p:extLst>
      <p:ext uri="{BB962C8B-B14F-4D97-AF65-F5344CB8AC3E}">
        <p14:creationId xmlns:p14="http://schemas.microsoft.com/office/powerpoint/2010/main" val="25638179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49</a:t>
            </a:fld>
            <a:endParaRPr lang="es-ES_tradnl"/>
          </a:p>
        </p:txBody>
      </p:sp>
    </p:spTree>
    <p:extLst>
      <p:ext uri="{BB962C8B-B14F-4D97-AF65-F5344CB8AC3E}">
        <p14:creationId xmlns:p14="http://schemas.microsoft.com/office/powerpoint/2010/main" val="8996927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MLOPS is not centered on tools, however thanks to our projects, we have been able to set up tools and open source them. It is a pleasure to share them with you.</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daily clean allows us to automatically shut down Kubernetes environment.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Ecotag allows us to make labelling and comply with GDPR rules.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ml-cli is our integration test tool.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50</a:t>
            </a:fld>
            <a:endParaRPr lang="es-ES_tradnl"/>
          </a:p>
        </p:txBody>
      </p:sp>
    </p:spTree>
    <p:extLst>
      <p:ext uri="{BB962C8B-B14F-4D97-AF65-F5344CB8AC3E}">
        <p14:creationId xmlns:p14="http://schemas.microsoft.com/office/powerpoint/2010/main" val="914096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have data like: sounds, images, videos. The number of possible inputs/outputs is generally higher. Consequently, we will generally use Deep learning algorithms which use neural networks.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2425520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17</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Slide 20 After Demo Data drift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feed our models with different data. Data very different on which models have learned. Predictions may deteriorate.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our email classification project, for example, if there is a change of layout for the accident report, it is possible that the AI ​​will fail to recognize automobile claims. In this case, it is necessary to retrain and then re-deploy model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takes a sample with our Demo. Now let's imagine that our users start using plush or inpainting cats and dogs, as you can see the predictions no longer work correctly.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486881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2511287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there is an iron triangle of choice. A cursor to position between the prediction quality, the response time and the cost of the infrastructure in production.</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want to have the best quality of prediction, we can agree to pay more or lose some response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But, if you want to be able to respond more quickly, you must be able to accept either to pay more or to lose prediction quality.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Finally, if we want the project to cost less in production, we must either agree to extend the response processing time or reduce the quality of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1202849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21</a:t>
            </a:fld>
            <a:endParaRPr lang="fr-FR"/>
          </a:p>
        </p:txBody>
      </p:sp>
    </p:spTree>
    <p:extLst>
      <p:ext uri="{BB962C8B-B14F-4D97-AF65-F5344CB8AC3E}">
        <p14:creationId xmlns:p14="http://schemas.microsoft.com/office/powerpoint/2010/main" val="3141607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1/29/26</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1/29/26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1/29/26</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 name="Title 1"/>
          <p:cNvSpPr>
            <a:spLocks noGrp="1"/>
          </p:cNvSpPr>
          <p:nvPr>
            <p:ph type="title"/>
          </p:nvPr>
        </p:nvSpPr>
        <p:spPr>
          <a:xfrm>
            <a:off x="581192" y="702156"/>
            <a:ext cx="11029616" cy="1013800"/>
          </a:xfrm>
        </p:spPr>
        <p:txBody>
          <a:bodyPr/>
          <a:lstStyle/>
          <a:p>
            <a:r>
              <a:rPr lang="fr-FR"/>
              <a:t>Modifiez le style du titre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1/29/26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fr-FR"/>
              <a:t>Modifiez le style du titre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1/29/26</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fr-FR"/>
              <a:t>Modifiez le style du titre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1/29/26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fr-FR"/>
              <a:t>Modifiez le style du titre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1/29/26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1/29/26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1/29/26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fr-FR"/>
              <a:t>Modifiez le style du titre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1/29/26</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1/29/26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1/29/26</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‹N°›</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8" name="ZoneTexte 7">
            <a:extLst>
              <a:ext uri="{FF2B5EF4-FFF2-40B4-BE49-F238E27FC236}">
                <a16:creationId xmlns:a16="http://schemas.microsoft.com/office/drawing/2014/main" id="{B7AD0752-8AFD-300E-833F-E28F12DDF61A}"/>
              </a:ext>
            </a:extLst>
          </p:cNvPr>
          <p:cNvSpPr txBox="1"/>
          <p:nvPr userDrawn="1">
            <p:extLst>
              <p:ext uri="{1162E1C5-73C7-4A58-AE30-91384D911F3F}">
                <p184:classification xmlns:p184="http://schemas.microsoft.com/office/powerpoint/2018/4/main" val="ftr"/>
              </p:ext>
            </p:extLst>
          </p:nvPr>
        </p:nvSpPr>
        <p:spPr>
          <a:xfrm>
            <a:off x="63500" y="6642100"/>
            <a:ext cx="2733675" cy="152400"/>
          </a:xfrm>
          <a:prstGeom prst="rect">
            <a:avLst/>
          </a:prstGeom>
        </p:spPr>
        <p:txBody>
          <a:bodyPr horzOverflow="overflow" lIns="0" tIns="0" rIns="0" bIns="0">
            <a:spAutoFit/>
          </a:bodyPr>
          <a:lstStyle/>
          <a:p>
            <a:pPr algn="l"/>
            <a:r>
              <a:rPr lang="fr-FR" sz="1000">
                <a:solidFill>
                  <a:srgbClr val="000000">
                    <a:alpha val="50000"/>
                  </a:srgbClr>
                </a:solidFill>
                <a:latin typeface="Aptos" panose="020B0004020202020204" pitchFamily="34" charset="0"/>
              </a:rPr>
              <a:t>  Classification : Confidentiel - Donnée Entreprise </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proceedings.neurips.cc/paper/2015/file/86df7dcfd896fcaf2674f757a2463eba-Paper.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hart" Target="../charts/chart3.xml"/><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4.xml"/><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21.png"/><Relationship Id="rId9" Type="http://schemas.openxmlformats.org/officeDocument/2006/relationships/image" Target="../media/image18.png"/></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5.xml"/><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21.png"/><Relationship Id="rId9"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chart" Target="../charts/chart6.xml"/><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7.xml"/><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8.xml"/><Relationship Id="rId7"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AxaFrance/dailyclean" TargetMode="External"/><Relationship Id="rId7"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github.com/AxaFrance/slight-capture" TargetMode="External"/><Relationship Id="rId5" Type="http://schemas.openxmlformats.org/officeDocument/2006/relationships/hyperlink" Target="https://github.com/AxaFrance/slimfaas" TargetMode="External"/><Relationship Id="rId4" Type="http://schemas.openxmlformats.org/officeDocument/2006/relationships/hyperlink" Target="https://github.com/AxaFrance/ecotag"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4B3557-9182-6580-B482-5D1D88400A54}"/>
              </a:ext>
            </a:extLst>
          </p:cNvPr>
          <p:cNvSpPr>
            <a:spLocks noGrp="1"/>
          </p:cNvSpPr>
          <p:nvPr>
            <p:ph type="ctrTitle"/>
          </p:nvPr>
        </p:nvSpPr>
        <p:spPr/>
        <p:txBody>
          <a:bodyPr/>
          <a:lstStyle/>
          <a:p>
            <a:r>
              <a:rPr lang="fr-FR" dirty="0"/>
              <a:t>API &amp; Cloud for data business</a:t>
            </a:r>
          </a:p>
        </p:txBody>
      </p:sp>
      <p:sp>
        <p:nvSpPr>
          <p:cNvPr id="3" name="Sous-titre 2">
            <a:extLst>
              <a:ext uri="{FF2B5EF4-FFF2-40B4-BE49-F238E27FC236}">
                <a16:creationId xmlns:a16="http://schemas.microsoft.com/office/drawing/2014/main" id="{C8D34FBC-C9E0-55CB-3F17-C103EDE122FA}"/>
              </a:ext>
            </a:extLst>
          </p:cNvPr>
          <p:cNvSpPr>
            <a:spLocks noGrp="1"/>
          </p:cNvSpPr>
          <p:nvPr>
            <p:ph type="subTitle" idx="1"/>
          </p:nvPr>
        </p:nvSpPr>
        <p:spPr/>
        <p:txBody>
          <a:bodyPr/>
          <a:lstStyle/>
          <a:p>
            <a:r>
              <a:rPr lang="fr-FR" dirty="0"/>
              <a:t>Promotion 2025-2026</a:t>
            </a:r>
          </a:p>
        </p:txBody>
      </p:sp>
    </p:spTree>
    <p:extLst>
      <p:ext uri="{BB962C8B-B14F-4D97-AF65-F5344CB8AC3E}">
        <p14:creationId xmlns:p14="http://schemas.microsoft.com/office/powerpoint/2010/main" val="2002414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en-US" sz="4000" dirty="0"/>
              <a:t>Structured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"excel structured data"</a:t>
            </a:r>
            <a:endParaRPr lang="en-US" b="0" dirty="0">
              <a:solidFill>
                <a:srgbClr val="000000"/>
              </a:solidFill>
              <a:effectLst/>
              <a:latin typeface="Courier New" panose="02070309020205020404" pitchFamily="49" charset="0"/>
            </a:endParaRP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9567376-C7CF-49D7-AB3F-035FA778259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46331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ZoneTexte 6">
            <a:extLst>
              <a:ext uri="{FF2B5EF4-FFF2-40B4-BE49-F238E27FC236}">
                <a16:creationId xmlns:a16="http://schemas.microsoft.com/office/drawing/2014/main" id="{600A81CA-E929-4E02-B61B-893BBFCFDEB1}"/>
              </a:ext>
            </a:extLst>
          </p:cNvPr>
          <p:cNvSpPr txBox="1"/>
          <p:nvPr/>
        </p:nvSpPr>
        <p:spPr>
          <a:xfrm>
            <a:off x="3169368" y="5556081"/>
            <a:ext cx="6134100" cy="769441"/>
          </a:xfrm>
          <a:prstGeom prst="rect">
            <a:avLst/>
          </a:prstGeom>
          <a:noFill/>
        </p:spPr>
        <p:txBody>
          <a:bodyPr wrap="square">
            <a:spAutoFit/>
          </a:bodyPr>
          <a:lstStyle/>
          <a:p>
            <a:pPr algn="ctr"/>
            <a:r>
              <a:rPr lang="en-US" sz="4400" dirty="0"/>
              <a:t>Unstructured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561" y="209996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3282203" y="5095633"/>
            <a:ext cx="295421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"big music speaker"</a:t>
            </a:r>
            <a:endParaRPr lang="en-US"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9004" y="171338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6602801" y="491096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2555919B-768E-416A-8A91-5DBCB52E0C7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057509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51F8E8-9E12-223A-282B-29192540B684}"/>
              </a:ext>
            </a:extLst>
          </p:cNvPr>
          <p:cNvSpPr>
            <a:spLocks noGrp="1"/>
          </p:cNvSpPr>
          <p:nvPr>
            <p:ph type="title"/>
          </p:nvPr>
        </p:nvSpPr>
        <p:spPr/>
        <p:txBody>
          <a:bodyPr/>
          <a:lstStyle/>
          <a:p>
            <a:r>
              <a:rPr lang="fr-FR" dirty="0"/>
              <a:t>ML ?</a:t>
            </a:r>
          </a:p>
        </p:txBody>
      </p:sp>
      <p:sp>
        <p:nvSpPr>
          <p:cNvPr id="3" name="Espace réservé du contenu 2">
            <a:extLst>
              <a:ext uri="{FF2B5EF4-FFF2-40B4-BE49-F238E27FC236}">
                <a16:creationId xmlns:a16="http://schemas.microsoft.com/office/drawing/2014/main" id="{C25FAD51-6613-75E2-0707-5F1BC25FAA88}"/>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0EE39BE7-2D3A-AE87-0E8D-E064CAAB1B8D}"/>
              </a:ext>
            </a:extLst>
          </p:cNvPr>
          <p:cNvPicPr>
            <a:picLocks noChangeAspect="1"/>
          </p:cNvPicPr>
          <p:nvPr/>
        </p:nvPicPr>
        <p:blipFill>
          <a:blip r:embed="rId2"/>
          <a:stretch>
            <a:fillRect/>
          </a:stretch>
        </p:blipFill>
        <p:spPr>
          <a:xfrm>
            <a:off x="2480608" y="271589"/>
            <a:ext cx="7230784" cy="6029198"/>
          </a:xfrm>
          <a:prstGeom prst="rect">
            <a:avLst/>
          </a:prstGeom>
        </p:spPr>
      </p:pic>
    </p:spTree>
    <p:extLst>
      <p:ext uri="{BB962C8B-B14F-4D97-AF65-F5344CB8AC3E}">
        <p14:creationId xmlns:p14="http://schemas.microsoft.com/office/powerpoint/2010/main" val="3442117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29FDAC-A274-F5DD-EDA3-CCC276F42026}"/>
              </a:ext>
            </a:extLst>
          </p:cNvPr>
          <p:cNvSpPr>
            <a:spLocks noGrp="1"/>
          </p:cNvSpPr>
          <p:nvPr>
            <p:ph type="title"/>
          </p:nvPr>
        </p:nvSpPr>
        <p:spPr/>
        <p:txBody>
          <a:bodyPr/>
          <a:lstStyle/>
          <a:p>
            <a:r>
              <a:rPr lang="fr-FR" dirty="0"/>
              <a:t>La data</a:t>
            </a:r>
          </a:p>
        </p:txBody>
      </p:sp>
      <p:sp>
        <p:nvSpPr>
          <p:cNvPr id="3" name="Espace réservé du contenu 2">
            <a:extLst>
              <a:ext uri="{FF2B5EF4-FFF2-40B4-BE49-F238E27FC236}">
                <a16:creationId xmlns:a16="http://schemas.microsoft.com/office/drawing/2014/main" id="{66AF7FC2-8B41-A0D9-06F1-5E9C1F17A88D}"/>
              </a:ext>
            </a:extLst>
          </p:cNvPr>
          <p:cNvSpPr>
            <a:spLocks noGrp="1"/>
          </p:cNvSpPr>
          <p:nvPr>
            <p:ph idx="1"/>
          </p:nvPr>
        </p:nvSpPr>
        <p:spPr/>
        <p:txBody>
          <a:bodyPr/>
          <a:lstStyle/>
          <a:p>
            <a:endParaRPr lang="fr-FR"/>
          </a:p>
        </p:txBody>
      </p:sp>
      <p:pic>
        <p:nvPicPr>
          <p:cNvPr id="4" name="Espace réservé du contenu 4">
            <a:extLst>
              <a:ext uri="{FF2B5EF4-FFF2-40B4-BE49-F238E27FC236}">
                <a16:creationId xmlns:a16="http://schemas.microsoft.com/office/drawing/2014/main" id="{C0AC661D-D48A-903D-A0E3-4FD1D9533472}"/>
              </a:ext>
            </a:extLst>
          </p:cNvPr>
          <p:cNvPicPr>
            <a:picLocks noChangeAspect="1"/>
          </p:cNvPicPr>
          <p:nvPr/>
        </p:nvPicPr>
        <p:blipFill>
          <a:blip r:embed="rId2"/>
          <a:stretch>
            <a:fillRect/>
          </a:stretch>
        </p:blipFill>
        <p:spPr>
          <a:xfrm>
            <a:off x="2286000" y="1858169"/>
            <a:ext cx="7620000" cy="4286250"/>
          </a:xfrm>
          <a:prstGeom prst="rect">
            <a:avLst/>
          </a:prstGeom>
        </p:spPr>
      </p:pic>
    </p:spTree>
    <p:extLst>
      <p:ext uri="{BB962C8B-B14F-4D97-AF65-F5344CB8AC3E}">
        <p14:creationId xmlns:p14="http://schemas.microsoft.com/office/powerpoint/2010/main" val="2697511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706AAE-7403-C836-13EA-BAE256B9B198}"/>
              </a:ext>
            </a:extLst>
          </p:cNvPr>
          <p:cNvSpPr>
            <a:spLocks noGrp="1"/>
          </p:cNvSpPr>
          <p:nvPr>
            <p:ph type="title"/>
          </p:nvPr>
        </p:nvSpPr>
        <p:spPr/>
        <p:txBody>
          <a:bodyPr/>
          <a:lstStyle/>
          <a:p>
            <a:r>
              <a:rPr lang="fr-FR" dirty="0" err="1"/>
              <a:t>It’s</a:t>
            </a:r>
            <a:r>
              <a:rPr lang="fr-FR" dirty="0"/>
              <a:t> alive</a:t>
            </a:r>
          </a:p>
        </p:txBody>
      </p:sp>
      <p:sp>
        <p:nvSpPr>
          <p:cNvPr id="3" name="Espace réservé du contenu 2">
            <a:extLst>
              <a:ext uri="{FF2B5EF4-FFF2-40B4-BE49-F238E27FC236}">
                <a16:creationId xmlns:a16="http://schemas.microsoft.com/office/drawing/2014/main" id="{0596F9B7-C6D3-CA1D-896B-5C7A57C94DD3}"/>
              </a:ext>
            </a:extLst>
          </p:cNvPr>
          <p:cNvSpPr>
            <a:spLocks noGrp="1"/>
          </p:cNvSpPr>
          <p:nvPr>
            <p:ph idx="1"/>
          </p:nvPr>
        </p:nvSpPr>
        <p:spPr/>
        <p:txBody>
          <a:bodyPr/>
          <a:lstStyle/>
          <a:p>
            <a:endParaRPr lang="fr-FR"/>
          </a:p>
        </p:txBody>
      </p:sp>
      <p:pic>
        <p:nvPicPr>
          <p:cNvPr id="4" name="Picture 2" descr="Afficher l’image source">
            <a:extLst>
              <a:ext uri="{FF2B5EF4-FFF2-40B4-BE49-F238E27FC236}">
                <a16:creationId xmlns:a16="http://schemas.microsoft.com/office/drawing/2014/main" id="{A37E8C5E-57DB-1EBE-3DC0-5F01C143A0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681" b="24306"/>
          <a:stretch/>
        </p:blipFill>
        <p:spPr bwMode="auto">
          <a:xfrm>
            <a:off x="398003" y="1828800"/>
            <a:ext cx="11395994"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57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45217B-F19F-3BEC-1601-B83E130F8D36}"/>
              </a:ext>
            </a:extLst>
          </p:cNvPr>
          <p:cNvSpPr>
            <a:spLocks noGrp="1"/>
          </p:cNvSpPr>
          <p:nvPr>
            <p:ph type="title"/>
          </p:nvPr>
        </p:nvSpPr>
        <p:spPr/>
        <p:txBody>
          <a:bodyPr/>
          <a:lstStyle/>
          <a:p>
            <a:r>
              <a:rPr lang="fr-FR" dirty="0" err="1"/>
              <a:t>MLOps</a:t>
            </a:r>
            <a:r>
              <a:rPr lang="fr-FR" dirty="0"/>
              <a:t> ?</a:t>
            </a:r>
          </a:p>
        </p:txBody>
      </p:sp>
      <p:sp>
        <p:nvSpPr>
          <p:cNvPr id="3" name="Espace réservé du contenu 2">
            <a:extLst>
              <a:ext uri="{FF2B5EF4-FFF2-40B4-BE49-F238E27FC236}">
                <a16:creationId xmlns:a16="http://schemas.microsoft.com/office/drawing/2014/main" id="{D8732F55-B65C-AFD0-D4A2-3FE1BA5A8C66}"/>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C85C69CB-38F1-3C78-4892-93D03040ED56}"/>
              </a:ext>
            </a:extLst>
          </p:cNvPr>
          <p:cNvSpPr/>
          <p:nvPr/>
        </p:nvSpPr>
        <p:spPr>
          <a:xfrm>
            <a:off x="482855" y="2204673"/>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Configuration</a:t>
            </a:r>
          </a:p>
        </p:txBody>
      </p:sp>
      <p:sp>
        <p:nvSpPr>
          <p:cNvPr id="5" name="Rectangle 4">
            <a:extLst>
              <a:ext uri="{FF2B5EF4-FFF2-40B4-BE49-F238E27FC236}">
                <a16:creationId xmlns:a16="http://schemas.microsoft.com/office/drawing/2014/main" id="{79C7BC5F-F93D-6AC8-7050-95C2248179E6}"/>
              </a:ext>
            </a:extLst>
          </p:cNvPr>
          <p:cNvSpPr/>
          <p:nvPr/>
        </p:nvSpPr>
        <p:spPr>
          <a:xfrm>
            <a:off x="2590848" y="2204673"/>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Collection</a:t>
            </a:r>
          </a:p>
        </p:txBody>
      </p:sp>
      <p:sp>
        <p:nvSpPr>
          <p:cNvPr id="6" name="Rectangle 5">
            <a:extLst>
              <a:ext uri="{FF2B5EF4-FFF2-40B4-BE49-F238E27FC236}">
                <a16:creationId xmlns:a16="http://schemas.microsoft.com/office/drawing/2014/main" id="{989EDB5D-8EE1-84E0-381F-0E95D820796F}"/>
              </a:ext>
            </a:extLst>
          </p:cNvPr>
          <p:cNvSpPr/>
          <p:nvPr/>
        </p:nvSpPr>
        <p:spPr>
          <a:xfrm>
            <a:off x="2590847" y="4473226"/>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Feature Extraction</a:t>
            </a:r>
          </a:p>
        </p:txBody>
      </p:sp>
      <p:sp>
        <p:nvSpPr>
          <p:cNvPr id="7" name="Rectangle 6">
            <a:extLst>
              <a:ext uri="{FF2B5EF4-FFF2-40B4-BE49-F238E27FC236}">
                <a16:creationId xmlns:a16="http://schemas.microsoft.com/office/drawing/2014/main" id="{98D8ED80-5EAF-5684-92D1-110018CA6EA4}"/>
              </a:ext>
            </a:extLst>
          </p:cNvPr>
          <p:cNvSpPr/>
          <p:nvPr/>
        </p:nvSpPr>
        <p:spPr>
          <a:xfrm>
            <a:off x="4379776" y="3870139"/>
            <a:ext cx="1277663" cy="529246"/>
          </a:xfrm>
          <a:prstGeom prst="rect">
            <a:avLst/>
          </a:prstGeom>
          <a:solidFill>
            <a:schemeClr val="accent5">
              <a:lumMod val="7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ML Code</a:t>
            </a:r>
          </a:p>
        </p:txBody>
      </p:sp>
      <p:sp>
        <p:nvSpPr>
          <p:cNvPr id="8" name="Rectangle 7">
            <a:extLst>
              <a:ext uri="{FF2B5EF4-FFF2-40B4-BE49-F238E27FC236}">
                <a16:creationId xmlns:a16="http://schemas.microsoft.com/office/drawing/2014/main" id="{4265C837-B25D-1202-384A-F432F3831116}"/>
              </a:ext>
            </a:extLst>
          </p:cNvPr>
          <p:cNvSpPr/>
          <p:nvPr/>
        </p:nvSpPr>
        <p:spPr>
          <a:xfrm>
            <a:off x="4379778" y="2204673"/>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Verification</a:t>
            </a:r>
          </a:p>
        </p:txBody>
      </p:sp>
      <p:sp>
        <p:nvSpPr>
          <p:cNvPr id="9" name="Rectangle 8">
            <a:extLst>
              <a:ext uri="{FF2B5EF4-FFF2-40B4-BE49-F238E27FC236}">
                <a16:creationId xmlns:a16="http://schemas.microsoft.com/office/drawing/2014/main" id="{2F72C226-0DF4-1BD2-E5EF-9955B8B6926E}"/>
              </a:ext>
            </a:extLst>
          </p:cNvPr>
          <p:cNvSpPr/>
          <p:nvPr/>
        </p:nvSpPr>
        <p:spPr>
          <a:xfrm>
            <a:off x="5849231" y="2214721"/>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Machine Resource Management</a:t>
            </a:r>
          </a:p>
        </p:txBody>
      </p:sp>
      <p:sp>
        <p:nvSpPr>
          <p:cNvPr id="10" name="Rectangle 9">
            <a:extLst>
              <a:ext uri="{FF2B5EF4-FFF2-40B4-BE49-F238E27FC236}">
                <a16:creationId xmlns:a16="http://schemas.microsoft.com/office/drawing/2014/main" id="{D486FF26-2391-B4C2-C4E4-BA66785931AF}"/>
              </a:ext>
            </a:extLst>
          </p:cNvPr>
          <p:cNvSpPr/>
          <p:nvPr/>
        </p:nvSpPr>
        <p:spPr>
          <a:xfrm>
            <a:off x="5849231" y="3865805"/>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Analysis Tools</a:t>
            </a:r>
          </a:p>
        </p:txBody>
      </p:sp>
      <p:sp>
        <p:nvSpPr>
          <p:cNvPr id="11" name="Rectangle 10">
            <a:extLst>
              <a:ext uri="{FF2B5EF4-FFF2-40B4-BE49-F238E27FC236}">
                <a16:creationId xmlns:a16="http://schemas.microsoft.com/office/drawing/2014/main" id="{32E7835E-FCC5-BBEE-4757-EB562E0922C0}"/>
              </a:ext>
            </a:extLst>
          </p:cNvPr>
          <p:cNvSpPr/>
          <p:nvPr/>
        </p:nvSpPr>
        <p:spPr>
          <a:xfrm>
            <a:off x="5849232" y="4635404"/>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 Management Tools</a:t>
            </a:r>
          </a:p>
        </p:txBody>
      </p:sp>
      <p:sp>
        <p:nvSpPr>
          <p:cNvPr id="12" name="Rectangle 11">
            <a:extLst>
              <a:ext uri="{FF2B5EF4-FFF2-40B4-BE49-F238E27FC236}">
                <a16:creationId xmlns:a16="http://schemas.microsoft.com/office/drawing/2014/main" id="{349AD02C-DD7C-BB37-BBED-67005A0FBFD0}"/>
              </a:ext>
            </a:extLst>
          </p:cNvPr>
          <p:cNvSpPr/>
          <p:nvPr/>
        </p:nvSpPr>
        <p:spPr>
          <a:xfrm>
            <a:off x="8284283" y="221472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Serving Infrastructure</a:t>
            </a:r>
          </a:p>
        </p:txBody>
      </p:sp>
      <p:sp>
        <p:nvSpPr>
          <p:cNvPr id="13" name="Rectangle 12">
            <a:extLst>
              <a:ext uri="{FF2B5EF4-FFF2-40B4-BE49-F238E27FC236}">
                <a16:creationId xmlns:a16="http://schemas.microsoft.com/office/drawing/2014/main" id="{50631828-EB79-810B-A9DB-08704644D493}"/>
              </a:ext>
            </a:extLst>
          </p:cNvPr>
          <p:cNvSpPr/>
          <p:nvPr/>
        </p:nvSpPr>
        <p:spPr>
          <a:xfrm>
            <a:off x="10075468" y="2204673"/>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a:t>
            </a:r>
          </a:p>
        </p:txBody>
      </p:sp>
      <p:sp>
        <p:nvSpPr>
          <p:cNvPr id="14" name="ZoneTexte 13">
            <a:extLst>
              <a:ext uri="{FF2B5EF4-FFF2-40B4-BE49-F238E27FC236}">
                <a16:creationId xmlns:a16="http://schemas.microsoft.com/office/drawing/2014/main" id="{15B845F4-5D2F-A97F-A2B0-24307EB935ED}"/>
              </a:ext>
            </a:extLst>
          </p:cNvPr>
          <p:cNvSpPr txBox="1"/>
          <p:nvPr/>
        </p:nvSpPr>
        <p:spPr>
          <a:xfrm flipH="1">
            <a:off x="482855" y="5954007"/>
            <a:ext cx="8385923" cy="369332"/>
          </a:xfrm>
          <a:prstGeom prst="rect">
            <a:avLst/>
          </a:prstGeom>
          <a:noFill/>
        </p:spPr>
        <p:txBody>
          <a:bodyPr wrap="square" rtlCol="0">
            <a:spAutoFit/>
          </a:bodyPr>
          <a:lstStyle/>
          <a:p>
            <a:r>
              <a:rPr lang="en-US"/>
              <a:t>Source : Google, </a:t>
            </a:r>
            <a:r>
              <a:rPr lang="en-US">
                <a:hlinkClick r:id="rId2"/>
              </a:rPr>
              <a:t>The Hidden Technical Debt In Machine Learning Systems</a:t>
            </a:r>
            <a:endParaRPr lang="en-US"/>
          </a:p>
        </p:txBody>
      </p:sp>
    </p:spTree>
    <p:extLst>
      <p:ext uri="{BB962C8B-B14F-4D97-AF65-F5344CB8AC3E}">
        <p14:creationId xmlns:p14="http://schemas.microsoft.com/office/powerpoint/2010/main" val="2731917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35F83-4D35-5652-1C3C-E0E744CBFD5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8266E3-BC49-8CD0-C399-5027DDC0ABD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9C7A96DD-3FD6-EB7D-26C1-3D2A25028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594" y="453360"/>
            <a:ext cx="9104811" cy="53829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54BCDB-D55F-5B3B-89C5-7BC33741A4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861249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939964" y="2049641"/>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157726" y="2834640"/>
            <a:ext cx="2312437"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13 000</a:t>
            </a:r>
            <a:br>
              <a:rPr lang="en-US" sz="4800" dirty="0"/>
            </a:br>
            <a:r>
              <a:rPr lang="en-US" sz="4000" dirty="0"/>
              <a:t>train</a:t>
            </a:r>
            <a:endParaRPr lang="en-US" sz="4800" dirty="0"/>
          </a:p>
        </p:txBody>
      </p:sp>
      <p:sp>
        <p:nvSpPr>
          <p:cNvPr id="7" name="Rectangle 6">
            <a:extLst>
              <a:ext uri="{FF2B5EF4-FFF2-40B4-BE49-F238E27FC236}">
                <a16:creationId xmlns:a16="http://schemas.microsoft.com/office/drawing/2014/main" id="{90DECDDC-5D77-4E50-BCAD-9BCA32AB687A}"/>
              </a:ext>
            </a:extLst>
          </p:cNvPr>
          <p:cNvSpPr/>
          <p:nvPr/>
        </p:nvSpPr>
        <p:spPr>
          <a:xfrm>
            <a:off x="3592286" y="2834640"/>
            <a:ext cx="2312437"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 4 000</a:t>
            </a:r>
            <a:br>
              <a:rPr lang="en-US" sz="4800" dirty="0"/>
            </a:br>
            <a:r>
              <a:rPr lang="en-US" sz="4000" dirty="0"/>
              <a:t>validation</a:t>
            </a:r>
            <a:endParaRPr lang="en-US" sz="4800" dirty="0"/>
          </a:p>
        </p:txBody>
      </p:sp>
      <p:sp>
        <p:nvSpPr>
          <p:cNvPr id="9" name="Rectangle 8">
            <a:extLst>
              <a:ext uri="{FF2B5EF4-FFF2-40B4-BE49-F238E27FC236}">
                <a16:creationId xmlns:a16="http://schemas.microsoft.com/office/drawing/2014/main" id="{3CDEE3C6-8AA6-4A2E-926E-28CAC6FE75AF}"/>
              </a:ext>
            </a:extLst>
          </p:cNvPr>
          <p:cNvSpPr/>
          <p:nvPr/>
        </p:nvSpPr>
        <p:spPr>
          <a:xfrm>
            <a:off x="7574866" y="3276842"/>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3 000</a:t>
            </a:r>
            <a:br>
              <a:rPr lang="en-US" sz="4800" dirty="0"/>
            </a:br>
            <a:r>
              <a:rPr lang="en-US" sz="4000" dirty="0"/>
              <a:t>test</a:t>
            </a:r>
            <a:endParaRPr lang="en-US" sz="4800" dirty="0"/>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dirty="0"/>
              <a:t>Dataset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381295" y="2217424"/>
            <a:ext cx="523428" cy="426043"/>
          </a:xfrm>
          <a:prstGeom prst="rect">
            <a:avLst/>
          </a:prstGeom>
          <a:effectLst>
            <a:outerShdw algn="ctr" rotWithShape="0">
              <a:srgbClr val="000000"/>
            </a:outerShdw>
          </a:effectLst>
        </p:spPr>
      </p:pic>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922583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1560516" y="512484"/>
            <a:ext cx="6457032" cy="956232"/>
          </a:xfrm>
        </p:spPr>
        <p:txBody>
          <a:bodyPr/>
          <a:lstStyle/>
          <a:p>
            <a:pPr algn="ctr"/>
            <a:r>
              <a:rPr lang="en-US" dirty="0"/>
              <a:t>Data drift</a:t>
            </a: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FEB2D7C-6C52-46A2-88BE-058C1449721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709655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fontScale="70000" lnSpcReduction="20000"/>
          </a:bodyPr>
          <a:lstStyle/>
          <a:p>
            <a:pPr marL="264240" lvl="1" indent="0">
              <a:lnSpc>
                <a:spcPct val="100000"/>
              </a:lnSpc>
              <a:buNone/>
            </a:pPr>
            <a:endParaRPr lang="en-US" sz="4400" dirty="0"/>
          </a:p>
          <a:p>
            <a:pPr marL="264240" lvl="1" indent="0">
              <a:lnSpc>
                <a:spcPct val="100000"/>
              </a:lnSpc>
              <a:buNone/>
            </a:pPr>
            <a:endParaRPr lang="en-US" sz="4400" dirty="0"/>
          </a:p>
          <a:p>
            <a:pPr marL="264240" lvl="1" indent="0">
              <a:lnSpc>
                <a:spcPct val="100000"/>
              </a:lnSpc>
              <a:buNone/>
            </a:pPr>
            <a:endParaRPr lang="en-US" sz="4400" dirty="0"/>
          </a:p>
          <a:p>
            <a:pPr lvl="1" indent="-365760">
              <a:lnSpc>
                <a:spcPct val="100000"/>
              </a:lnSpc>
            </a:pPr>
            <a:r>
              <a:rPr lang="en-US" sz="4400" dirty="0"/>
              <a:t>Answer users’ needs</a:t>
            </a:r>
          </a:p>
          <a:p>
            <a:pPr lvl="1" indent="-365760">
              <a:lnSpc>
                <a:spcPct val="100000"/>
              </a:lnSpc>
            </a:pPr>
            <a:r>
              <a:rPr lang="en-US" sz="4400" dirty="0"/>
              <a:t>Accurate AI predictions</a:t>
            </a:r>
          </a:p>
          <a:p>
            <a:pPr lvl="1" indent="-365760">
              <a:lnSpc>
                <a:spcPct val="100000"/>
              </a:lnSpc>
            </a:pPr>
            <a:r>
              <a:rPr lang="en-US" sz="4400" dirty="0"/>
              <a:t>Cheap</a:t>
            </a:r>
          </a:p>
          <a:p>
            <a:pPr lvl="1" indent="-365760">
              <a:lnSpc>
                <a:spcPct val="100000"/>
              </a:lnSpc>
            </a:pPr>
            <a:r>
              <a:rPr lang="en-US" sz="4400" dirty="0"/>
              <a:t>Fast</a:t>
            </a:r>
          </a:p>
          <a:p>
            <a:pPr lvl="1" indent="-365760">
              <a:lnSpc>
                <a:spcPct val="100000"/>
              </a:lnSpc>
            </a:pPr>
            <a:r>
              <a:rPr lang="en-US" sz="4400" dirty="0"/>
              <a:t>Secured</a:t>
            </a:r>
          </a:p>
          <a:p>
            <a:pPr lvl="1" indent="-365760">
              <a:lnSpc>
                <a:spcPct val="100000"/>
              </a:lnSpc>
            </a:pPr>
            <a:r>
              <a:rPr lang="en-US" sz="4400" dirty="0"/>
              <a:t>Monitored (data drift)</a:t>
            </a:r>
          </a:p>
          <a:p>
            <a:pPr lvl="1" indent="-365760">
              <a:lnSpc>
                <a:spcPct val="100000"/>
              </a:lnSpc>
            </a:pPr>
            <a:r>
              <a:rPr lang="en-US" sz="4400" dirty="0"/>
              <a:t>Fast retrain/deployment</a:t>
            </a:r>
          </a:p>
          <a:p>
            <a:endParaRPr lang="en-US" sz="48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7" name="Titre 1">
            <a:extLst>
              <a:ext uri="{FF2B5EF4-FFF2-40B4-BE49-F238E27FC236}">
                <a16:creationId xmlns:a16="http://schemas.microsoft.com/office/drawing/2014/main" id="{DD0FD041-4B7C-1A82-D338-00308DD7FF20}"/>
              </a:ext>
            </a:extLst>
          </p:cNvPr>
          <p:cNvSpPr>
            <a:spLocks noGrp="1"/>
          </p:cNvSpPr>
          <p:nvPr>
            <p:ph type="title"/>
          </p:nvPr>
        </p:nvSpPr>
        <p:spPr>
          <a:xfrm>
            <a:off x="581192" y="702156"/>
            <a:ext cx="11029616" cy="1013800"/>
          </a:xfrm>
        </p:spPr>
        <p:txBody>
          <a:bodyPr/>
          <a:lstStyle/>
          <a:p>
            <a:r>
              <a:rPr lang="fr-FR" dirty="0"/>
              <a:t>Les enjeux en production</a:t>
            </a:r>
          </a:p>
        </p:txBody>
      </p:sp>
    </p:spTree>
    <p:extLst>
      <p:ext uri="{BB962C8B-B14F-4D97-AF65-F5344CB8AC3E}">
        <p14:creationId xmlns:p14="http://schemas.microsoft.com/office/powerpoint/2010/main" val="1071146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ce réservé du contenu 4" descr="Une image contenant Visage humain, personne, portrait, sourire&#10;&#10;Le contenu généré par l’IA peut être incorrect.">
            <a:extLst>
              <a:ext uri="{FF2B5EF4-FFF2-40B4-BE49-F238E27FC236}">
                <a16:creationId xmlns:a16="http://schemas.microsoft.com/office/drawing/2014/main" id="{06367350-6320-0352-4104-436E4AE6AC92}"/>
              </a:ext>
            </a:extLst>
          </p:cNvPr>
          <p:cNvPicPr>
            <a:picLocks noGrp="1" noChangeAspect="1"/>
          </p:cNvPicPr>
          <p:nvPr>
            <p:ph idx="1"/>
          </p:nvPr>
        </p:nvPicPr>
        <p:blipFill>
          <a:blip r:embed="rId2">
            <a:alphaModFix amt="40000"/>
          </a:blip>
          <a:srcRect l="10556" r="556"/>
          <a:stretch>
            <a:fillRect/>
          </a:stretch>
        </p:blipFill>
        <p:spPr>
          <a:xfrm>
            <a:off x="20" y="10"/>
            <a:ext cx="6095980" cy="6857990"/>
          </a:xfrm>
          <a:prstGeom prst="rect">
            <a:avLst/>
          </a:prstGeom>
        </p:spPr>
      </p:pic>
      <p:pic>
        <p:nvPicPr>
          <p:cNvPr id="1026" name="Picture 2">
            <a:extLst>
              <a:ext uri="{FF2B5EF4-FFF2-40B4-BE49-F238E27FC236}">
                <a16:creationId xmlns:a16="http://schemas.microsoft.com/office/drawing/2014/main" id="{FE76D399-DEF3-2EF5-CBF6-5AFFD91D747F}"/>
              </a:ext>
            </a:extLst>
          </p:cNvPr>
          <p:cNvPicPr>
            <a:picLocks noChangeAspect="1" noChangeArrowheads="1"/>
          </p:cNvPicPr>
          <p:nvPr/>
        </p:nvPicPr>
        <p:blipFill>
          <a:blip r:embed="rId3">
            <a:alphaModFix amt="40000"/>
            <a:extLst>
              <a:ext uri="{28A0092B-C50C-407E-A947-70E740481C1C}">
                <a14:useLocalDpi xmlns:a14="http://schemas.microsoft.com/office/drawing/2010/main" val="0"/>
              </a:ext>
            </a:extLst>
          </a:blip>
          <a:srcRect l="1209" r="9902"/>
          <a:stretch>
            <a:fillRect/>
          </a:stretch>
        </p:blipFill>
        <p:spPr bwMode="auto">
          <a:xfrm>
            <a:off x="6096000" y="10"/>
            <a:ext cx="6096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886E253-0503-A159-45CD-DC76F85E9562}"/>
              </a:ext>
            </a:extLst>
          </p:cNvPr>
          <p:cNvSpPr>
            <a:spLocks noGrp="1"/>
          </p:cNvSpPr>
          <p:nvPr>
            <p:ph type="title"/>
          </p:nvPr>
        </p:nvSpPr>
        <p:spPr>
          <a:xfrm>
            <a:off x="1023870" y="702156"/>
            <a:ext cx="10144260" cy="1013800"/>
          </a:xfrm>
        </p:spPr>
        <p:txBody>
          <a:bodyPr vert="horz" lIns="91440" tIns="45720" rIns="91440" bIns="45720" rtlCol="0" anchor="b">
            <a:normAutofit/>
          </a:bodyPr>
          <a:lstStyle/>
          <a:p>
            <a:r>
              <a:rPr lang="en-US">
                <a:solidFill>
                  <a:schemeClr val="tx1"/>
                </a:solidFill>
              </a:rPr>
              <a:t>Présentations</a:t>
            </a:r>
          </a:p>
        </p:txBody>
      </p:sp>
      <p:sp>
        <p:nvSpPr>
          <p:cNvPr id="6" name="ZoneTexte 5">
            <a:extLst>
              <a:ext uri="{FF2B5EF4-FFF2-40B4-BE49-F238E27FC236}">
                <a16:creationId xmlns:a16="http://schemas.microsoft.com/office/drawing/2014/main" id="{3B17F20B-1F8C-B1B3-1DEC-D7FE7F28DCC8}"/>
              </a:ext>
            </a:extLst>
          </p:cNvPr>
          <p:cNvSpPr txBox="1"/>
          <p:nvPr/>
        </p:nvSpPr>
        <p:spPr>
          <a:xfrm>
            <a:off x="965199" y="2180496"/>
            <a:ext cx="10261602" cy="3678303"/>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buFont typeface="Wingdings 2" panose="05020102010507070707" pitchFamily="18" charset="2"/>
              <a:buChar char=""/>
            </a:pPr>
            <a:r>
              <a:rPr lang="en-US">
                <a:solidFill>
                  <a:schemeClr val="tx2"/>
                </a:solidFill>
              </a:rPr>
              <a:t>Guillaume THOMAS</a:t>
            </a:r>
          </a:p>
          <a:p>
            <a:pPr>
              <a:spcBef>
                <a:spcPct val="20000"/>
              </a:spcBef>
              <a:spcAft>
                <a:spcPts val="600"/>
              </a:spcAft>
              <a:buClr>
                <a:schemeClr val="accent2"/>
              </a:buClr>
              <a:buSzPct val="92000"/>
              <a:buFont typeface="Wingdings 2" panose="05020102010507070707" pitchFamily="18" charset="2"/>
              <a:buChar char=""/>
            </a:pPr>
            <a:r>
              <a:rPr lang="en-US">
                <a:solidFill>
                  <a:schemeClr val="tx2"/>
                </a:solidFill>
              </a:rPr>
              <a:t>Staff ML Engineer</a:t>
            </a:r>
          </a:p>
          <a:p>
            <a:pPr>
              <a:spcBef>
                <a:spcPct val="20000"/>
              </a:spcBef>
              <a:spcAft>
                <a:spcPts val="600"/>
              </a:spcAft>
              <a:buClr>
                <a:schemeClr val="accent2"/>
              </a:buClr>
              <a:buSzPct val="92000"/>
              <a:buFont typeface="Wingdings 2" panose="05020102010507070707" pitchFamily="18" charset="2"/>
              <a:buChar char=""/>
            </a:pPr>
            <a:r>
              <a:rPr lang="en-US">
                <a:solidFill>
                  <a:schemeClr val="tx2"/>
                </a:solidFill>
              </a:rPr>
              <a:t>AXA France</a:t>
            </a:r>
          </a:p>
        </p:txBody>
      </p:sp>
    </p:spTree>
    <p:extLst>
      <p:ext uri="{BB962C8B-B14F-4D97-AF65-F5344CB8AC3E}">
        <p14:creationId xmlns:p14="http://schemas.microsoft.com/office/powerpoint/2010/main" val="66775794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en-US" sz="5400" dirty="0"/>
              <a:t>Better prediction</a:t>
            </a: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en-US" sz="5400" dirty="0"/>
              <a:t>Cheaper</a:t>
            </a:r>
          </a:p>
        </p:txBody>
      </p:sp>
      <p:sp>
        <p:nvSpPr>
          <p:cNvPr id="10" name="ZoneTexte 9">
            <a:extLst>
              <a:ext uri="{FF2B5EF4-FFF2-40B4-BE49-F238E27FC236}">
                <a16:creationId xmlns:a16="http://schemas.microsoft.com/office/drawing/2014/main" id="{988FFFE3-EB6C-4F33-B62F-6A23E6658487}"/>
              </a:ext>
            </a:extLst>
          </p:cNvPr>
          <p:cNvSpPr txBox="1"/>
          <p:nvPr/>
        </p:nvSpPr>
        <p:spPr>
          <a:xfrm>
            <a:off x="3382603" y="492145"/>
            <a:ext cx="5265416" cy="923330"/>
          </a:xfrm>
          <a:prstGeom prst="rect">
            <a:avLst/>
          </a:prstGeom>
          <a:noFill/>
        </p:spPr>
        <p:txBody>
          <a:bodyPr wrap="none" rtlCol="0">
            <a:spAutoFit/>
          </a:bodyPr>
          <a:lstStyle/>
          <a:p>
            <a:r>
              <a:rPr lang="en-US" sz="5400" dirty="0">
                <a:solidFill>
                  <a:schemeClr val="bg1"/>
                </a:solidFill>
              </a:rPr>
              <a:t>Quicker response</a:t>
            </a: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C21E606-80EB-4D28-B31A-0B4B1DB09577}"/>
              </a:ext>
            </a:extLst>
          </p:cNvPr>
          <p:cNvSpPr/>
          <p:nvPr/>
        </p:nvSpPr>
        <p:spPr>
          <a:xfrm>
            <a:off x="95250" y="6604378"/>
            <a:ext cx="6305550" cy="253622"/>
          </a:xfrm>
          <a:prstGeom prst="rect">
            <a:avLst/>
          </a:prstGeom>
          <a:solidFill>
            <a:srgbClr val="122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8B5647-989B-475B-B2A3-A95FA4C5378D}"/>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416392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37957881"/>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14" name="ZoneTexte 13">
            <a:extLst>
              <a:ext uri="{FF2B5EF4-FFF2-40B4-BE49-F238E27FC236}">
                <a16:creationId xmlns:a16="http://schemas.microsoft.com/office/drawing/2014/main" id="{59F70873-6594-467B-B94B-9271DDF5380B}"/>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5" name="ZoneTexte 14">
            <a:extLst>
              <a:ext uri="{FF2B5EF4-FFF2-40B4-BE49-F238E27FC236}">
                <a16:creationId xmlns:a16="http://schemas.microsoft.com/office/drawing/2014/main" id="{FE914F7A-AF9A-4065-8185-D76E782C72B0}"/>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sp>
        <p:nvSpPr>
          <p:cNvPr id="16" name="Rectangle 15">
            <a:extLst>
              <a:ext uri="{FF2B5EF4-FFF2-40B4-BE49-F238E27FC236}">
                <a16:creationId xmlns:a16="http://schemas.microsoft.com/office/drawing/2014/main" id="{9B798AED-2C22-44C3-B480-11E0D9A655E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17">
            <a:extLst>
              <a:ext uri="{FF2B5EF4-FFF2-40B4-BE49-F238E27FC236}">
                <a16:creationId xmlns:a16="http://schemas.microsoft.com/office/drawing/2014/main" id="{E11B1F55-986E-4B16-9AB0-ADEC489E588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9" name="Rectangle 18">
            <a:extLst>
              <a:ext uri="{FF2B5EF4-FFF2-40B4-BE49-F238E27FC236}">
                <a16:creationId xmlns:a16="http://schemas.microsoft.com/office/drawing/2014/main" id="{BA85F0B1-1730-4B1F-8A8C-C6CF5266B2D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360754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15" name="Rectangle 14">
            <a:extLst>
              <a:ext uri="{FF2B5EF4-FFF2-40B4-BE49-F238E27FC236}">
                <a16:creationId xmlns:a16="http://schemas.microsoft.com/office/drawing/2014/main" id="{26892696-4D9E-499A-A076-76A9980F049E}"/>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595884C9-3DC0-40CC-B0B3-2C7C33B44C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9" name="Rectangle 18">
            <a:extLst>
              <a:ext uri="{FF2B5EF4-FFF2-40B4-BE49-F238E27FC236}">
                <a16:creationId xmlns:a16="http://schemas.microsoft.com/office/drawing/2014/main" id="{69B09803-1668-4017-9DB3-72B9134C374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144084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245CD4E3-B77F-4E4C-9DEC-E52420699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988" y="3167534"/>
            <a:ext cx="619632" cy="619632"/>
          </a:xfrm>
          <a:prstGeom prst="rect">
            <a:avLst/>
          </a:prstGeom>
          <a:solidFill>
            <a:schemeClr val="bg1"/>
          </a:solidFill>
          <a:ln w="76200">
            <a:solidFill>
              <a:schemeClr val="bg1"/>
            </a:solidFill>
          </a:ln>
        </p:spPr>
      </p:pic>
      <p:pic>
        <p:nvPicPr>
          <p:cNvPr id="3074" name="Picture 2">
            <a:extLst>
              <a:ext uri="{FF2B5EF4-FFF2-40B4-BE49-F238E27FC236}">
                <a16:creationId xmlns:a16="http://schemas.microsoft.com/office/drawing/2014/main" id="{96B602ED-490F-4C01-B7FE-8B7DB2D78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3076" name="Picture 4">
            <a:extLst>
              <a:ext uri="{FF2B5EF4-FFF2-40B4-BE49-F238E27FC236}">
                <a16:creationId xmlns:a16="http://schemas.microsoft.com/office/drawing/2014/main" id="{7C7ABFAB-DADC-4255-904A-ECB6ADF4C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3078" name="Picture 6">
            <a:extLst>
              <a:ext uri="{FF2B5EF4-FFF2-40B4-BE49-F238E27FC236}">
                <a16:creationId xmlns:a16="http://schemas.microsoft.com/office/drawing/2014/main" id="{92654ECE-2282-4617-902F-F5EA667E5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3080" name="Picture 8">
            <a:extLst>
              <a:ext uri="{FF2B5EF4-FFF2-40B4-BE49-F238E27FC236}">
                <a16:creationId xmlns:a16="http://schemas.microsoft.com/office/drawing/2014/main" id="{27B11EC5-CEAB-4FDB-B44B-043AC5FF7D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5" name="Espace réservé du contenu 2">
            <a:extLst>
              <a:ext uri="{FF2B5EF4-FFF2-40B4-BE49-F238E27FC236}">
                <a16:creationId xmlns:a16="http://schemas.microsoft.com/office/drawing/2014/main" id="{0C8B3E42-98F2-42FF-A234-F60E9EA67D81}"/>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19" name="Rectangle 18">
            <a:extLst>
              <a:ext uri="{FF2B5EF4-FFF2-40B4-BE49-F238E27FC236}">
                <a16:creationId xmlns:a16="http://schemas.microsoft.com/office/drawing/2014/main" id="{44A960D4-B182-4307-9B5F-799C06C6846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19">
            <a:extLst>
              <a:ext uri="{FF2B5EF4-FFF2-40B4-BE49-F238E27FC236}">
                <a16:creationId xmlns:a16="http://schemas.microsoft.com/office/drawing/2014/main" id="{2AAA9645-389E-414A-A568-58C4AB5B333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2" name="Rectangle 21">
            <a:extLst>
              <a:ext uri="{FF2B5EF4-FFF2-40B4-BE49-F238E27FC236}">
                <a16:creationId xmlns:a16="http://schemas.microsoft.com/office/drawing/2014/main" id="{149509BE-1CC6-4A83-8166-1E7577687B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a:t>
            </a:r>
            <a:r>
              <a:rPr lang="en-US" sz="2000" dirty="0" err="1">
                <a:solidFill>
                  <a:schemeClr val="bg1">
                    <a:lumMod val="50000"/>
                  </a:schemeClr>
                </a:solidFill>
              </a:rPr>
              <a:t>Guillaule</a:t>
            </a:r>
            <a:r>
              <a:rPr lang="en-US" sz="2000" dirty="0">
                <a:solidFill>
                  <a:schemeClr val="bg1">
                    <a:lumMod val="50000"/>
                  </a:schemeClr>
                </a:solidFill>
              </a:rPr>
              <a:t> Chervet</a:t>
            </a:r>
          </a:p>
        </p:txBody>
      </p:sp>
      <p:sp>
        <p:nvSpPr>
          <p:cNvPr id="23" name="ZoneTexte 22">
            <a:extLst>
              <a:ext uri="{FF2B5EF4-FFF2-40B4-BE49-F238E27FC236}">
                <a16:creationId xmlns:a16="http://schemas.microsoft.com/office/drawing/2014/main" id="{C3754EBB-C50C-4791-9DDB-EF5A3403C189}"/>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582726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6" name="Espace réservé du contenu 2">
            <a:extLst>
              <a:ext uri="{FF2B5EF4-FFF2-40B4-BE49-F238E27FC236}">
                <a16:creationId xmlns:a16="http://schemas.microsoft.com/office/drawing/2014/main" id="{2466F3C4-C71E-488F-975F-C76BA3619841}"/>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20" name="Rectangle 19">
            <a:extLst>
              <a:ext uri="{FF2B5EF4-FFF2-40B4-BE49-F238E27FC236}">
                <a16:creationId xmlns:a16="http://schemas.microsoft.com/office/drawing/2014/main" id="{FFD6A22B-C069-4E2D-B026-00098BE4650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Rectangle 25">
            <a:extLst>
              <a:ext uri="{FF2B5EF4-FFF2-40B4-BE49-F238E27FC236}">
                <a16:creationId xmlns:a16="http://schemas.microsoft.com/office/drawing/2014/main" id="{5AB21EBF-0FF4-46E9-AFF3-AEB709BC21A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7" name="Rectangle 26">
            <a:extLst>
              <a:ext uri="{FF2B5EF4-FFF2-40B4-BE49-F238E27FC236}">
                <a16:creationId xmlns:a16="http://schemas.microsoft.com/office/drawing/2014/main" id="{C93948B9-3DF3-4C33-8DF4-A412517F00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8" name="ZoneTexte 27">
            <a:extLst>
              <a:ext uri="{FF2B5EF4-FFF2-40B4-BE49-F238E27FC236}">
                <a16:creationId xmlns:a16="http://schemas.microsoft.com/office/drawing/2014/main" id="{37BB602E-8D48-4C20-AB08-98CA9F1C9310}"/>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698752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20" name="Espace réservé du contenu 2">
            <a:extLst>
              <a:ext uri="{FF2B5EF4-FFF2-40B4-BE49-F238E27FC236}">
                <a16:creationId xmlns:a16="http://schemas.microsoft.com/office/drawing/2014/main" id="{B832435F-6F8C-448F-9BD8-6CD360A3A697}"/>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27" name="Rectangle 26">
            <a:extLst>
              <a:ext uri="{FF2B5EF4-FFF2-40B4-BE49-F238E27FC236}">
                <a16:creationId xmlns:a16="http://schemas.microsoft.com/office/drawing/2014/main" id="{9740EE82-0180-44E9-9477-E5A1C29905F5}"/>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9F8FB4D0-F1B5-4ED5-BF4A-75E2CA449C5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9" name="Rectangle 28">
            <a:extLst>
              <a:ext uri="{FF2B5EF4-FFF2-40B4-BE49-F238E27FC236}">
                <a16:creationId xmlns:a16="http://schemas.microsoft.com/office/drawing/2014/main" id="{34E6ED1A-54C4-4C0B-B40C-D91B25B05F2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30" name="ZoneTexte 29">
            <a:extLst>
              <a:ext uri="{FF2B5EF4-FFF2-40B4-BE49-F238E27FC236}">
                <a16:creationId xmlns:a16="http://schemas.microsoft.com/office/drawing/2014/main" id="{F7B4D672-FF12-4A7B-9E6D-05778AC51231}"/>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90980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cxnSp>
        <p:nvCxnSpPr>
          <p:cNvPr id="3" name="Connecteur droit avec flèche 2">
            <a:extLst>
              <a:ext uri="{FF2B5EF4-FFF2-40B4-BE49-F238E27FC236}">
                <a16:creationId xmlns:a16="http://schemas.microsoft.com/office/drawing/2014/main" id="{E9EC1D37-A1EC-4092-9C5B-44F0C6F4CFD8}"/>
              </a:ext>
            </a:extLst>
          </p:cNvPr>
          <p:cNvCxnSpPr>
            <a:cxnSpLocks/>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6">
            <a:extLst>
              <a:ext uri="{FF2B5EF4-FFF2-40B4-BE49-F238E27FC236}">
                <a16:creationId xmlns:a16="http://schemas.microsoft.com/office/drawing/2014/main" id="{2CC1546D-A8C4-4DFD-B621-DC73C6A5E3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30" name="Rectangle 29">
            <a:extLst>
              <a:ext uri="{FF2B5EF4-FFF2-40B4-BE49-F238E27FC236}">
                <a16:creationId xmlns:a16="http://schemas.microsoft.com/office/drawing/2014/main" id="{64B3715C-4A24-4881-A299-9C76C01D7F49}"/>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30">
            <a:extLst>
              <a:ext uri="{FF2B5EF4-FFF2-40B4-BE49-F238E27FC236}">
                <a16:creationId xmlns:a16="http://schemas.microsoft.com/office/drawing/2014/main" id="{4397942B-9D35-4835-A2FC-27B228304D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2" name="Rectangle 31">
            <a:extLst>
              <a:ext uri="{FF2B5EF4-FFF2-40B4-BE49-F238E27FC236}">
                <a16:creationId xmlns:a16="http://schemas.microsoft.com/office/drawing/2014/main" id="{AE03F4EB-7909-4D08-BB66-B293751838E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33" name="ZoneTexte 32">
            <a:extLst>
              <a:ext uri="{FF2B5EF4-FFF2-40B4-BE49-F238E27FC236}">
                <a16:creationId xmlns:a16="http://schemas.microsoft.com/office/drawing/2014/main" id="{90EA5E51-C6F2-4690-B240-E2C1CAD43606}"/>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978543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27" name="Rectangle 26">
            <a:extLst>
              <a:ext uri="{FF2B5EF4-FFF2-40B4-BE49-F238E27FC236}">
                <a16:creationId xmlns:a16="http://schemas.microsoft.com/office/drawing/2014/main" id="{9F5F3E16-2F70-4345-9F1B-9CD7E2EEDB5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83EEA625-6DBE-4A90-B1DC-CB08835754F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9" name="Rectangle 28">
            <a:extLst>
              <a:ext uri="{FF2B5EF4-FFF2-40B4-BE49-F238E27FC236}">
                <a16:creationId xmlns:a16="http://schemas.microsoft.com/office/drawing/2014/main" id="{97EAE314-80D8-472F-9158-75B20F4E32F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242887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4" name="Picture 10">
            <a:extLst>
              <a:ext uri="{FF2B5EF4-FFF2-40B4-BE49-F238E27FC236}">
                <a16:creationId xmlns:a16="http://schemas.microsoft.com/office/drawing/2014/main" id="{BA735488-A3FC-4500-8EE1-219105946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82421A3-F4B7-4416-A136-0E189615E4E8}"/>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4BCF0E52-24D4-478A-AAC0-BCCDC58754DC}"/>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DFFE33F1-2DED-4097-A168-89E6262D9C7D}"/>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Espace réservé du contenu 2">
            <a:extLst>
              <a:ext uri="{FF2B5EF4-FFF2-40B4-BE49-F238E27FC236}">
                <a16:creationId xmlns:a16="http://schemas.microsoft.com/office/drawing/2014/main" id="{E52B5BB9-3CC2-4611-B66D-5BDBD5FA1118}"/>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22" name="Rectangle 21">
            <a:extLst>
              <a:ext uri="{FF2B5EF4-FFF2-40B4-BE49-F238E27FC236}">
                <a16:creationId xmlns:a16="http://schemas.microsoft.com/office/drawing/2014/main" id="{EE9EEFAB-3938-46FB-975A-AE691986A9A2}"/>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22">
            <a:extLst>
              <a:ext uri="{FF2B5EF4-FFF2-40B4-BE49-F238E27FC236}">
                <a16:creationId xmlns:a16="http://schemas.microsoft.com/office/drawing/2014/main" id="{6F93EA09-4E38-4932-BE96-784BA3232325}"/>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8" name="Rectangle 27">
            <a:extLst>
              <a:ext uri="{FF2B5EF4-FFF2-40B4-BE49-F238E27FC236}">
                <a16:creationId xmlns:a16="http://schemas.microsoft.com/office/drawing/2014/main" id="{DE2355A6-750C-4EA7-AD20-3040E99732D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a:t>
            </a:r>
          </a:p>
        </p:txBody>
      </p:sp>
    </p:spTree>
    <p:extLst>
      <p:ext uri="{BB962C8B-B14F-4D97-AF65-F5344CB8AC3E}">
        <p14:creationId xmlns:p14="http://schemas.microsoft.com/office/powerpoint/2010/main" val="1569333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a:extLst>
              <a:ext uri="{FF2B5EF4-FFF2-40B4-BE49-F238E27FC236}">
                <a16:creationId xmlns:a16="http://schemas.microsoft.com/office/drawing/2014/main" id="{26F14B04-BA9A-4F61-B633-621A59E37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398CF0CB-498D-406C-8C43-B607BC3CB7DA}"/>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A82BB79A-3BE8-40BE-B11C-82A83A3670BA}"/>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700EF2D1-CA39-4CF2-8A0E-B6123EE44C35}"/>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Espace réservé du contenu 2">
            <a:extLst>
              <a:ext uri="{FF2B5EF4-FFF2-40B4-BE49-F238E27FC236}">
                <a16:creationId xmlns:a16="http://schemas.microsoft.com/office/drawing/2014/main" id="{D7A42FA9-3B3A-4153-BF0F-67E8D762523B}"/>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28" name="Rectangle 27">
            <a:extLst>
              <a:ext uri="{FF2B5EF4-FFF2-40B4-BE49-F238E27FC236}">
                <a16:creationId xmlns:a16="http://schemas.microsoft.com/office/drawing/2014/main" id="{99591F89-97A4-4FB2-A868-176ADE48E0E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28">
            <a:extLst>
              <a:ext uri="{FF2B5EF4-FFF2-40B4-BE49-F238E27FC236}">
                <a16:creationId xmlns:a16="http://schemas.microsoft.com/office/drawing/2014/main" id="{670FF9D4-ED98-4303-BD1E-C18DAF7F119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0" name="Rectangle 29">
            <a:extLst>
              <a:ext uri="{FF2B5EF4-FFF2-40B4-BE49-F238E27FC236}">
                <a16:creationId xmlns:a16="http://schemas.microsoft.com/office/drawing/2014/main" id="{69912756-56C1-4556-A662-46AC7B873D5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098752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01C0DF-7E82-A8BE-4EA2-5CBB9382E584}"/>
              </a:ext>
            </a:extLst>
          </p:cNvPr>
          <p:cNvSpPr>
            <a:spLocks noGrp="1"/>
          </p:cNvSpPr>
          <p:nvPr>
            <p:ph type="title"/>
          </p:nvPr>
        </p:nvSpPr>
        <p:spPr/>
        <p:txBody>
          <a:bodyPr/>
          <a:lstStyle/>
          <a:p>
            <a:r>
              <a:rPr lang="fr-FR" dirty="0"/>
              <a:t>Présentation du cours</a:t>
            </a:r>
          </a:p>
        </p:txBody>
      </p:sp>
      <p:sp>
        <p:nvSpPr>
          <p:cNvPr id="3" name="Espace réservé du contenu 2">
            <a:extLst>
              <a:ext uri="{FF2B5EF4-FFF2-40B4-BE49-F238E27FC236}">
                <a16:creationId xmlns:a16="http://schemas.microsoft.com/office/drawing/2014/main" id="{19C60277-5467-1C8E-86E0-031DD0D52363}"/>
              </a:ext>
            </a:extLst>
          </p:cNvPr>
          <p:cNvSpPr>
            <a:spLocks noGrp="1"/>
          </p:cNvSpPr>
          <p:nvPr>
            <p:ph idx="1"/>
          </p:nvPr>
        </p:nvSpPr>
        <p:spPr/>
        <p:txBody>
          <a:bodyPr/>
          <a:lstStyle/>
          <a:p>
            <a:r>
              <a:rPr lang="fr-FR" dirty="0"/>
              <a:t>API</a:t>
            </a:r>
          </a:p>
          <a:p>
            <a:r>
              <a:rPr lang="fr-FR" dirty="0"/>
              <a:t>Cloud</a:t>
            </a:r>
          </a:p>
          <a:p>
            <a:r>
              <a:rPr lang="fr-FR" dirty="0"/>
              <a:t>ML &amp; </a:t>
            </a:r>
            <a:r>
              <a:rPr lang="fr-FR" dirty="0" err="1"/>
              <a:t>MLOps</a:t>
            </a:r>
            <a:endParaRPr lang="fr-FR" dirty="0"/>
          </a:p>
          <a:p>
            <a:r>
              <a:rPr lang="fr-FR" dirty="0"/>
              <a:t>Pratiques d’ingénierie logicielle (git, python, dépendances, clean code, TU, CI/CD, sécurité, monitoring </a:t>
            </a:r>
            <a:r>
              <a:rPr lang="fr-FR" dirty="0" err="1"/>
              <a:t>ect</a:t>
            </a:r>
            <a:r>
              <a:rPr lang="fr-FR" dirty="0"/>
              <a:t>…)</a:t>
            </a:r>
          </a:p>
          <a:p>
            <a:r>
              <a:rPr lang="fr-FR" dirty="0"/>
              <a:t>Docker &amp; </a:t>
            </a:r>
            <a:r>
              <a:rPr lang="fr-FR" dirty="0" err="1"/>
              <a:t>Kubernetes</a:t>
            </a:r>
            <a:endParaRPr lang="fr-FR" dirty="0"/>
          </a:p>
          <a:p>
            <a:r>
              <a:rPr lang="fr-FR" dirty="0"/>
              <a:t>IA Générative</a:t>
            </a:r>
          </a:p>
          <a:p>
            <a:r>
              <a:rPr lang="fr-FR" dirty="0" err="1"/>
              <a:t>Agentic</a:t>
            </a:r>
            <a:r>
              <a:rPr lang="fr-FR" dirty="0"/>
              <a:t> / MCP</a:t>
            </a:r>
          </a:p>
        </p:txBody>
      </p:sp>
    </p:spTree>
    <p:extLst>
      <p:ext uri="{BB962C8B-B14F-4D97-AF65-F5344CB8AC3E}">
        <p14:creationId xmlns:p14="http://schemas.microsoft.com/office/powerpoint/2010/main" val="2205177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31" name="Rectangle 30">
            <a:extLst>
              <a:ext uri="{FF2B5EF4-FFF2-40B4-BE49-F238E27FC236}">
                <a16:creationId xmlns:a16="http://schemas.microsoft.com/office/drawing/2014/main" id="{074FCE0C-5560-4120-A07C-1BBD1E2D61F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31">
            <a:extLst>
              <a:ext uri="{FF2B5EF4-FFF2-40B4-BE49-F238E27FC236}">
                <a16:creationId xmlns:a16="http://schemas.microsoft.com/office/drawing/2014/main" id="{BF86968E-BDD8-49B8-9B9C-FDDBCF055927}"/>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3" name="Rectangle 32">
            <a:extLst>
              <a:ext uri="{FF2B5EF4-FFF2-40B4-BE49-F238E27FC236}">
                <a16:creationId xmlns:a16="http://schemas.microsoft.com/office/drawing/2014/main" id="{76AE8429-3BC7-4118-8EE7-AFDE6065BF2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544540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18" name="Rectangle 17">
            <a:extLst>
              <a:ext uri="{FF2B5EF4-FFF2-40B4-BE49-F238E27FC236}">
                <a16:creationId xmlns:a16="http://schemas.microsoft.com/office/drawing/2014/main" id="{71078DE1-3FA0-4B16-810D-722592805724}"/>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7B1B25E-8B13-4C44-B1BB-6A42B410F3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197A0FDC-2586-4B85-83C0-4AD21ABFA10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646521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BCFB8B4A-4471-41D4-99EB-17AC25702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463" y="2250658"/>
            <a:ext cx="1598368" cy="1598368"/>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DD288D9-A446-4C5E-9AAE-1BA3C6AFE49A}"/>
              </a:ext>
            </a:extLst>
          </p:cNvPr>
          <p:cNvPicPr>
            <a:picLocks noChangeAspect="1" noChangeArrowheads="1"/>
          </p:cNvPicPr>
          <p:nvPr/>
        </p:nvPicPr>
        <p:blipFill>
          <a:blip r:embed="rId5">
            <a:alphaModFix amt="80000"/>
            <a:extLst>
              <a:ext uri="{28A0092B-C50C-407E-A947-70E740481C1C}">
                <a14:useLocalDpi xmlns:a14="http://schemas.microsoft.com/office/drawing/2010/main" val="0"/>
              </a:ext>
            </a:extLst>
          </a:blip>
          <a:srcRect/>
          <a:stretch>
            <a:fillRect/>
          </a:stretch>
        </p:blipFill>
        <p:spPr bwMode="auto">
          <a:xfrm>
            <a:off x="9503855" y="2766958"/>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A05EB7A-9CFA-4ABA-8EE9-56745C6385C0}"/>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8992527" y="3056082"/>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2A0A9E27-4720-4A1B-A41A-7080CB70C9FC}"/>
              </a:ext>
            </a:extLst>
          </p:cNvPr>
          <p:cNvPicPr>
            <a:picLocks noChangeAspect="1" noChangeArrowheads="1"/>
          </p:cNvPicPr>
          <p:nvPr/>
        </p:nvPicPr>
        <p:blipFill>
          <a:blip r:embed="rId7">
            <a:alphaModFix amt="64000"/>
            <a:extLst>
              <a:ext uri="{28A0092B-C50C-407E-A947-70E740481C1C}">
                <a14:useLocalDpi xmlns:a14="http://schemas.microsoft.com/office/drawing/2010/main" val="0"/>
              </a:ext>
            </a:extLst>
          </a:blip>
          <a:srcRect/>
          <a:stretch>
            <a:fillRect/>
          </a:stretch>
        </p:blipFill>
        <p:spPr bwMode="auto">
          <a:xfrm>
            <a:off x="8894479" y="2456500"/>
            <a:ext cx="619632" cy="619632"/>
          </a:xfrm>
          <a:prstGeom prst="rect">
            <a:avLst/>
          </a:prstGeom>
          <a:noFill/>
          <a:ln w="88900" cap="sq">
            <a:noFill/>
            <a:miter lim="800000"/>
          </a:ln>
          <a:effectLst>
            <a:outerShdw blurRad="55000" dist="18000" dir="5400000" algn="tl" rotWithShape="0">
              <a:srgbClr val="000000">
                <a:alpha val="26000"/>
              </a:srgbClr>
            </a:outerShdw>
          </a:effectLst>
          <a:scene3d>
            <a:camera prst="orthographicFront"/>
            <a:lightRig rig="twoPt" dir="t">
              <a:rot lat="0" lon="0" rev="7200000"/>
            </a:lightRig>
          </a:scene3d>
          <a:sp3d>
            <a:bevelT w="25400" h="19050"/>
            <a:contourClr>
              <a:srgbClr val="FFFFFF"/>
            </a:contourClr>
          </a:sp3d>
        </p:spPr>
      </p:pic>
      <p:sp>
        <p:nvSpPr>
          <p:cNvPr id="16" name="Espace réservé du contenu 2">
            <a:extLst>
              <a:ext uri="{FF2B5EF4-FFF2-40B4-BE49-F238E27FC236}">
                <a16:creationId xmlns:a16="http://schemas.microsoft.com/office/drawing/2014/main" id="{E1121508-50C5-4EA2-B052-1E4109F1CE66}"/>
              </a:ext>
            </a:extLst>
          </p:cNvPr>
          <p:cNvSpPr>
            <a:spLocks noGrp="1"/>
          </p:cNvSpPr>
          <p:nvPr>
            <p:ph idx="1"/>
          </p:nvPr>
        </p:nvSpPr>
        <p:spPr>
          <a:xfrm>
            <a:off x="0" y="6657976"/>
            <a:ext cx="7553325" cy="200024"/>
          </a:xfrm>
        </p:spPr>
        <p:txBody>
          <a:bodyPr>
            <a:normAutofit fontScale="40000" lnSpcReduction="20000"/>
          </a:bodyPr>
          <a:lstStyle/>
          <a:p>
            <a:endParaRPr lang="en-US" dirty="0"/>
          </a:p>
        </p:txBody>
      </p:sp>
      <p:sp>
        <p:nvSpPr>
          <p:cNvPr id="18" name="Rectangle 17">
            <a:extLst>
              <a:ext uri="{FF2B5EF4-FFF2-40B4-BE49-F238E27FC236}">
                <a16:creationId xmlns:a16="http://schemas.microsoft.com/office/drawing/2014/main" id="{E9EE019B-16F4-4938-87CD-50CF4092458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66AD365-D1E5-4677-AF06-1821BDAA70B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4E8040ED-BFF0-4058-9F90-3AD5ED4E106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853685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ZoneTexte 25">
            <a:extLst>
              <a:ext uri="{FF2B5EF4-FFF2-40B4-BE49-F238E27FC236}">
                <a16:creationId xmlns:a16="http://schemas.microsoft.com/office/drawing/2014/main" id="{2D0552CD-2DE0-42AE-BE56-CD5DFA4B7E95}"/>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40000" lnSpcReduction="20000"/>
          </a:bodyPr>
          <a:lstStyle/>
          <a:p>
            <a:endParaRPr lang="en-US" dirty="0"/>
          </a:p>
        </p:txBody>
      </p:sp>
      <p:cxnSp>
        <p:nvCxnSpPr>
          <p:cNvPr id="29" name="Connecteur droit 28">
            <a:extLst>
              <a:ext uri="{FF2B5EF4-FFF2-40B4-BE49-F238E27FC236}">
                <a16:creationId xmlns:a16="http://schemas.microsoft.com/office/drawing/2014/main" id="{D6DC3247-1BDB-4797-914B-7583EDDDB501}"/>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E748EC69-9601-41DC-97A9-CD1162BA1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DC3D5B4C-DA34-4C93-845F-6DEDF6873ED6}"/>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2" name="Picture 6">
            <a:extLst>
              <a:ext uri="{FF2B5EF4-FFF2-40B4-BE49-F238E27FC236}">
                <a16:creationId xmlns:a16="http://schemas.microsoft.com/office/drawing/2014/main" id="{15E80749-47A9-4A16-A068-C99A8D711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F0EB570C-3741-49EF-AC54-AF40D7D7B11A}"/>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4" name="Picture 8">
            <a:extLst>
              <a:ext uri="{FF2B5EF4-FFF2-40B4-BE49-F238E27FC236}">
                <a16:creationId xmlns:a16="http://schemas.microsoft.com/office/drawing/2014/main" id="{61EBE635-542A-4900-A3B7-473B854C7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AE1F983-1BDC-47E9-8E90-35048A3C6C6B}"/>
              </a:ext>
            </a:extLst>
          </p:cNvPr>
          <p:cNvSpPr/>
          <p:nvPr/>
        </p:nvSpPr>
        <p:spPr>
          <a:xfrm rot="21076959">
            <a:off x="937268" y="1509617"/>
            <a:ext cx="10530483" cy="3158675"/>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 Organize your teams to work in silo !</a:t>
            </a:r>
          </a:p>
        </p:txBody>
      </p:sp>
      <p:sp>
        <p:nvSpPr>
          <p:cNvPr id="22" name="Rectangle 21">
            <a:extLst>
              <a:ext uri="{FF2B5EF4-FFF2-40B4-BE49-F238E27FC236}">
                <a16:creationId xmlns:a16="http://schemas.microsoft.com/office/drawing/2014/main" id="{2211D3FB-2D54-49FB-AFA1-6FCEC234CCA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8E173EB9-3130-41E0-B544-6DDD5D81FBC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5" name="Rectangle 24">
            <a:extLst>
              <a:ext uri="{FF2B5EF4-FFF2-40B4-BE49-F238E27FC236}">
                <a16:creationId xmlns:a16="http://schemas.microsoft.com/office/drawing/2014/main" id="{39DD7394-467A-43AE-94E3-52696096BF5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624245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62AAE96-B305-A788-DCA5-80BE5899FE7B}"/>
              </a:ext>
            </a:extLst>
          </p:cNvPr>
          <p:cNvSpPr>
            <a:spLocks noGrp="1"/>
          </p:cNvSpPr>
          <p:nvPr>
            <p:ph idx="1"/>
          </p:nvPr>
        </p:nvSpPr>
        <p:spPr/>
        <p:txBody>
          <a:bodyPr/>
          <a:lstStyle/>
          <a:p>
            <a:endParaRPr lang="fr-FR" dirty="0"/>
          </a:p>
        </p:txBody>
      </p:sp>
      <p:sp>
        <p:nvSpPr>
          <p:cNvPr id="4" name="Ellipse 3">
            <a:extLst>
              <a:ext uri="{FF2B5EF4-FFF2-40B4-BE49-F238E27FC236}">
                <a16:creationId xmlns:a16="http://schemas.microsoft.com/office/drawing/2014/main" id="{81ED2F17-F875-0BC0-3CBC-20005FC012AA}"/>
              </a:ext>
            </a:extLst>
          </p:cNvPr>
          <p:cNvSpPr/>
          <p:nvPr/>
        </p:nvSpPr>
        <p:spPr>
          <a:xfrm>
            <a:off x="4536827" y="410310"/>
            <a:ext cx="3446584" cy="3346938"/>
          </a:xfrm>
          <a:prstGeom prst="ellipse">
            <a:avLst/>
          </a:prstGeom>
          <a:solidFill>
            <a:schemeClr val="accent1">
              <a:lumMod val="60000"/>
              <a:lumOff val="40000"/>
              <a:alpha val="5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9791C743-CF7A-4C42-08FC-7010978A3FC2}"/>
              </a:ext>
            </a:extLst>
          </p:cNvPr>
          <p:cNvSpPr/>
          <p:nvPr/>
        </p:nvSpPr>
        <p:spPr>
          <a:xfrm>
            <a:off x="3485575" y="2058747"/>
            <a:ext cx="3446584" cy="3346938"/>
          </a:xfrm>
          <a:prstGeom prst="ellipse">
            <a:avLst/>
          </a:prstGeom>
          <a:solidFill>
            <a:srgbClr val="00B050">
              <a:alpha val="5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914459CA-5AD9-C0E1-1C0A-B7613E6C7178}"/>
              </a:ext>
            </a:extLst>
          </p:cNvPr>
          <p:cNvSpPr/>
          <p:nvPr/>
        </p:nvSpPr>
        <p:spPr>
          <a:xfrm>
            <a:off x="5505233" y="2058747"/>
            <a:ext cx="3446584" cy="3346938"/>
          </a:xfrm>
          <a:prstGeom prst="ellipse">
            <a:avLst/>
          </a:prstGeom>
          <a:solidFill>
            <a:srgbClr val="0070C0">
              <a:alpha val="5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C90D4654-4FD3-7D99-7948-5C5AC501732E}"/>
              </a:ext>
            </a:extLst>
          </p:cNvPr>
          <p:cNvSpPr txBox="1"/>
          <p:nvPr/>
        </p:nvSpPr>
        <p:spPr>
          <a:xfrm>
            <a:off x="5505233" y="1021521"/>
            <a:ext cx="1509772" cy="646331"/>
          </a:xfrm>
          <a:prstGeom prst="rect">
            <a:avLst/>
          </a:prstGeom>
          <a:noFill/>
        </p:spPr>
        <p:txBody>
          <a:bodyPr wrap="none" rtlCol="0">
            <a:spAutoFit/>
          </a:bodyPr>
          <a:lstStyle/>
          <a:p>
            <a:r>
              <a:rPr lang="fr-FR" sz="3600" dirty="0">
                <a:solidFill>
                  <a:schemeClr val="bg2">
                    <a:lumMod val="25000"/>
                  </a:schemeClr>
                </a:solidFill>
              </a:rPr>
              <a:t>People</a:t>
            </a:r>
          </a:p>
        </p:txBody>
      </p:sp>
      <p:sp>
        <p:nvSpPr>
          <p:cNvPr id="8" name="ZoneTexte 7">
            <a:extLst>
              <a:ext uri="{FF2B5EF4-FFF2-40B4-BE49-F238E27FC236}">
                <a16:creationId xmlns:a16="http://schemas.microsoft.com/office/drawing/2014/main" id="{68639DBB-18F6-0083-34A6-89171AAD7F41}"/>
              </a:ext>
            </a:extLst>
          </p:cNvPr>
          <p:cNvSpPr txBox="1"/>
          <p:nvPr/>
        </p:nvSpPr>
        <p:spPr>
          <a:xfrm>
            <a:off x="6956390" y="3484589"/>
            <a:ext cx="1712007" cy="646331"/>
          </a:xfrm>
          <a:prstGeom prst="rect">
            <a:avLst/>
          </a:prstGeom>
          <a:noFill/>
        </p:spPr>
        <p:txBody>
          <a:bodyPr wrap="none" rtlCol="0">
            <a:spAutoFit/>
          </a:bodyPr>
          <a:lstStyle/>
          <a:p>
            <a:r>
              <a:rPr lang="fr-FR" sz="3600" dirty="0">
                <a:solidFill>
                  <a:schemeClr val="bg2">
                    <a:lumMod val="25000"/>
                  </a:schemeClr>
                </a:solidFill>
              </a:rPr>
              <a:t>Process</a:t>
            </a:r>
          </a:p>
        </p:txBody>
      </p:sp>
      <p:sp>
        <p:nvSpPr>
          <p:cNvPr id="13" name="ZoneTexte 12">
            <a:extLst>
              <a:ext uri="{FF2B5EF4-FFF2-40B4-BE49-F238E27FC236}">
                <a16:creationId xmlns:a16="http://schemas.microsoft.com/office/drawing/2014/main" id="{BEE09E3C-29A5-3692-94C1-4A279BCC462B}"/>
              </a:ext>
            </a:extLst>
          </p:cNvPr>
          <p:cNvSpPr txBox="1"/>
          <p:nvPr/>
        </p:nvSpPr>
        <p:spPr>
          <a:xfrm>
            <a:off x="3742361" y="3030969"/>
            <a:ext cx="1228220" cy="1754326"/>
          </a:xfrm>
          <a:prstGeom prst="rect">
            <a:avLst/>
          </a:prstGeom>
          <a:noFill/>
        </p:spPr>
        <p:txBody>
          <a:bodyPr wrap="none" rtlCol="0">
            <a:spAutoFit/>
          </a:bodyPr>
          <a:lstStyle/>
          <a:p>
            <a:pPr algn="ctr"/>
            <a:r>
              <a:rPr lang="fr-FR" sz="3600" dirty="0">
                <a:solidFill>
                  <a:schemeClr val="bg2">
                    <a:lumMod val="25000"/>
                  </a:schemeClr>
                </a:solidFill>
              </a:rPr>
              <a:t>Tech </a:t>
            </a:r>
          </a:p>
          <a:p>
            <a:pPr algn="ctr"/>
            <a:r>
              <a:rPr lang="fr-FR" sz="3600" dirty="0">
                <a:solidFill>
                  <a:schemeClr val="bg2">
                    <a:lumMod val="25000"/>
                  </a:schemeClr>
                </a:solidFill>
              </a:rPr>
              <a:t>&amp;</a:t>
            </a:r>
          </a:p>
          <a:p>
            <a:pPr algn="ctr"/>
            <a:r>
              <a:rPr lang="fr-FR" sz="3600" dirty="0">
                <a:solidFill>
                  <a:schemeClr val="bg2">
                    <a:lumMod val="25000"/>
                  </a:schemeClr>
                </a:solidFill>
              </a:rPr>
              <a:t> Data</a:t>
            </a:r>
          </a:p>
        </p:txBody>
      </p:sp>
      <p:sp>
        <p:nvSpPr>
          <p:cNvPr id="14" name="ZoneTexte 13">
            <a:extLst>
              <a:ext uri="{FF2B5EF4-FFF2-40B4-BE49-F238E27FC236}">
                <a16:creationId xmlns:a16="http://schemas.microsoft.com/office/drawing/2014/main" id="{C1A50DBE-4F4C-867A-759E-87F7B33760F7}"/>
              </a:ext>
            </a:extLst>
          </p:cNvPr>
          <p:cNvSpPr txBox="1"/>
          <p:nvPr/>
        </p:nvSpPr>
        <p:spPr>
          <a:xfrm>
            <a:off x="5755796" y="2517247"/>
            <a:ext cx="938077" cy="1200329"/>
          </a:xfrm>
          <a:prstGeom prst="rect">
            <a:avLst/>
          </a:prstGeom>
          <a:noFill/>
        </p:spPr>
        <p:txBody>
          <a:bodyPr wrap="none" rtlCol="0">
            <a:spAutoFit/>
          </a:bodyPr>
          <a:lstStyle/>
          <a:p>
            <a:pPr algn="ctr"/>
            <a:r>
              <a:rPr lang="fr-FR" sz="3600" dirty="0">
                <a:solidFill>
                  <a:schemeClr val="bg1"/>
                </a:solidFill>
              </a:rPr>
              <a:t>ML</a:t>
            </a:r>
            <a:br>
              <a:rPr lang="fr-FR" sz="3600" dirty="0">
                <a:solidFill>
                  <a:schemeClr val="bg1"/>
                </a:solidFill>
              </a:rPr>
            </a:br>
            <a:r>
              <a:rPr lang="fr-FR" sz="3600" dirty="0">
                <a:solidFill>
                  <a:schemeClr val="bg1"/>
                </a:solidFill>
              </a:rPr>
              <a:t>Ops</a:t>
            </a:r>
          </a:p>
        </p:txBody>
      </p:sp>
      <p:sp>
        <p:nvSpPr>
          <p:cNvPr id="15" name="ZoneTexte 14">
            <a:extLst>
              <a:ext uri="{FF2B5EF4-FFF2-40B4-BE49-F238E27FC236}">
                <a16:creationId xmlns:a16="http://schemas.microsoft.com/office/drawing/2014/main" id="{F0170320-3306-B15F-B669-CF4D58C2F1C7}"/>
              </a:ext>
            </a:extLst>
          </p:cNvPr>
          <p:cNvSpPr txBox="1"/>
          <p:nvPr/>
        </p:nvSpPr>
        <p:spPr>
          <a:xfrm rot="20082202">
            <a:off x="6554110" y="2395752"/>
            <a:ext cx="1475083" cy="369332"/>
          </a:xfrm>
          <a:prstGeom prst="rect">
            <a:avLst/>
          </a:prstGeom>
          <a:noFill/>
        </p:spPr>
        <p:txBody>
          <a:bodyPr wrap="none" rtlCol="0">
            <a:spAutoFit/>
          </a:bodyPr>
          <a:lstStyle/>
          <a:p>
            <a:pPr algn="ctr"/>
            <a:r>
              <a:rPr lang="fr-FR" dirty="0">
                <a:solidFill>
                  <a:schemeClr val="bg1"/>
                </a:solidFill>
              </a:rPr>
              <a:t>Collaboration</a:t>
            </a:r>
          </a:p>
        </p:txBody>
      </p:sp>
      <p:sp>
        <p:nvSpPr>
          <p:cNvPr id="16" name="ZoneTexte 15">
            <a:extLst>
              <a:ext uri="{FF2B5EF4-FFF2-40B4-BE49-F238E27FC236}">
                <a16:creationId xmlns:a16="http://schemas.microsoft.com/office/drawing/2014/main" id="{F21C5011-EC89-64E1-1CF5-D7E2314A9736}"/>
              </a:ext>
            </a:extLst>
          </p:cNvPr>
          <p:cNvSpPr txBox="1"/>
          <p:nvPr/>
        </p:nvSpPr>
        <p:spPr>
          <a:xfrm rot="1550304">
            <a:off x="4777082" y="2523473"/>
            <a:ext cx="863570" cy="369332"/>
          </a:xfrm>
          <a:prstGeom prst="rect">
            <a:avLst/>
          </a:prstGeom>
          <a:noFill/>
        </p:spPr>
        <p:txBody>
          <a:bodyPr wrap="none" rtlCol="0">
            <a:spAutoFit/>
          </a:bodyPr>
          <a:lstStyle/>
          <a:p>
            <a:pPr algn="ctr"/>
            <a:r>
              <a:rPr lang="fr-FR" dirty="0">
                <a:solidFill>
                  <a:schemeClr val="bg1"/>
                </a:solidFill>
              </a:rPr>
              <a:t>Master</a:t>
            </a:r>
          </a:p>
        </p:txBody>
      </p:sp>
      <p:sp>
        <p:nvSpPr>
          <p:cNvPr id="17" name="ZoneTexte 16">
            <a:extLst>
              <a:ext uri="{FF2B5EF4-FFF2-40B4-BE49-F238E27FC236}">
                <a16:creationId xmlns:a16="http://schemas.microsoft.com/office/drawing/2014/main" id="{D8CB087F-8692-9A5D-001D-56A4007D3CFF}"/>
              </a:ext>
            </a:extLst>
          </p:cNvPr>
          <p:cNvSpPr txBox="1"/>
          <p:nvPr/>
        </p:nvSpPr>
        <p:spPr>
          <a:xfrm rot="16200000">
            <a:off x="5555617" y="4183793"/>
            <a:ext cx="1301764" cy="369332"/>
          </a:xfrm>
          <a:prstGeom prst="rect">
            <a:avLst/>
          </a:prstGeom>
          <a:noFill/>
        </p:spPr>
        <p:txBody>
          <a:bodyPr wrap="square" rtlCol="0">
            <a:spAutoFit/>
          </a:bodyPr>
          <a:lstStyle/>
          <a:p>
            <a:pPr algn="ctr"/>
            <a:r>
              <a:rPr lang="fr-FR" dirty="0">
                <a:solidFill>
                  <a:schemeClr val="bg1"/>
                </a:solidFill>
              </a:rPr>
              <a:t>Automation</a:t>
            </a:r>
          </a:p>
        </p:txBody>
      </p:sp>
      <p:sp>
        <p:nvSpPr>
          <p:cNvPr id="18" name="Rectangle 17">
            <a:extLst>
              <a:ext uri="{FF2B5EF4-FFF2-40B4-BE49-F238E27FC236}">
                <a16:creationId xmlns:a16="http://schemas.microsoft.com/office/drawing/2014/main" id="{155B487E-4457-1EAC-97F0-0C98EF259F59}"/>
              </a:ext>
            </a:extLst>
          </p:cNvPr>
          <p:cNvSpPr/>
          <p:nvPr/>
        </p:nvSpPr>
        <p:spPr>
          <a:xfrm>
            <a:off x="53357" y="6446520"/>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0" name="ZoneTexte 19">
            <a:extLst>
              <a:ext uri="{FF2B5EF4-FFF2-40B4-BE49-F238E27FC236}">
                <a16:creationId xmlns:a16="http://schemas.microsoft.com/office/drawing/2014/main" id="{9AC1917D-9489-08C1-13C9-0BDCC4152C41}"/>
              </a:ext>
            </a:extLst>
          </p:cNvPr>
          <p:cNvSpPr txBox="1"/>
          <p:nvPr/>
        </p:nvSpPr>
        <p:spPr>
          <a:xfrm>
            <a:off x="5222303" y="1616666"/>
            <a:ext cx="2163541" cy="338554"/>
          </a:xfrm>
          <a:prstGeom prst="rect">
            <a:avLst/>
          </a:prstGeom>
          <a:noFill/>
        </p:spPr>
        <p:txBody>
          <a:bodyPr wrap="none" rtlCol="0">
            <a:spAutoFit/>
          </a:bodyPr>
          <a:lstStyle/>
          <a:p>
            <a:r>
              <a:rPr lang="fr-FR" sz="1600" dirty="0">
                <a:solidFill>
                  <a:schemeClr val="bg2">
                    <a:lumMod val="25000"/>
                  </a:schemeClr>
                </a:solidFill>
              </a:rPr>
              <a:t>Cross </a:t>
            </a:r>
            <a:r>
              <a:rPr lang="fr-FR" sz="1600" dirty="0" err="1">
                <a:solidFill>
                  <a:schemeClr val="bg2">
                    <a:lumMod val="25000"/>
                  </a:schemeClr>
                </a:solidFill>
              </a:rPr>
              <a:t>functional</a:t>
            </a:r>
            <a:r>
              <a:rPr lang="fr-FR" sz="1600" dirty="0">
                <a:solidFill>
                  <a:schemeClr val="bg2">
                    <a:lumMod val="25000"/>
                  </a:schemeClr>
                </a:solidFill>
              </a:rPr>
              <a:t> teams</a:t>
            </a:r>
          </a:p>
        </p:txBody>
      </p:sp>
    </p:spTree>
    <p:extLst>
      <p:ext uri="{BB962C8B-B14F-4D97-AF65-F5344CB8AC3E}">
        <p14:creationId xmlns:p14="http://schemas.microsoft.com/office/powerpoint/2010/main" val="254099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4" name="Espace réservé du contenu 3">
            <a:extLst>
              <a:ext uri="{FF2B5EF4-FFF2-40B4-BE49-F238E27FC236}">
                <a16:creationId xmlns:a16="http://schemas.microsoft.com/office/drawing/2014/main" id="{CED525E0-828E-35DA-6DFE-63519A37E411}"/>
              </a:ext>
            </a:extLst>
          </p:cNvPr>
          <p:cNvSpPr>
            <a:spLocks noGrp="1"/>
          </p:cNvSpPr>
          <p:nvPr>
            <p:ph idx="1"/>
          </p:nvPr>
        </p:nvSpPr>
        <p:spPr/>
        <p:txBody>
          <a:bodyPr/>
          <a:lstStyle/>
          <a:p>
            <a:endParaRPr lang="fr-FR"/>
          </a:p>
        </p:txBody>
      </p:sp>
      <p:pic>
        <p:nvPicPr>
          <p:cNvPr id="8" name="Picture 2" descr="Un vieux réparateur de vélo sur une piste de vélo (une arène) avec une pompe a vélo dans la main">
            <a:extLst>
              <a:ext uri="{FF2B5EF4-FFF2-40B4-BE49-F238E27FC236}">
                <a16:creationId xmlns:a16="http://schemas.microsoft.com/office/drawing/2014/main" id="{C52FCF84-2284-5176-5B05-42C1753FF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9338" y="1453661"/>
            <a:ext cx="3193426" cy="31934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Un mécanicien qui répare le capot d'une voiture rouge abimé dans une prairie">
            <a:extLst>
              <a:ext uri="{FF2B5EF4-FFF2-40B4-BE49-F238E27FC236}">
                <a16:creationId xmlns:a16="http://schemas.microsoft.com/office/drawing/2014/main" id="{4193BBF9-62DF-B3F8-79A7-A223DCC54C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2644" y="1453661"/>
            <a:ext cx="3193427" cy="31934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Une femme habillé en scientifique qui construit un énorme moteur d'avion.">
            <a:extLst>
              <a:ext uri="{FF2B5EF4-FFF2-40B4-BE49-F238E27FC236}">
                <a16:creationId xmlns:a16="http://schemas.microsoft.com/office/drawing/2014/main" id="{C620F12D-C9A9-D531-C2D7-C405B95F73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5950" y="1453662"/>
            <a:ext cx="3193427" cy="319342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87D9D65-9152-2B76-D7A9-819B32B5F0BA}"/>
              </a:ext>
            </a:extLst>
          </p:cNvPr>
          <p:cNvSpPr/>
          <p:nvPr/>
        </p:nvSpPr>
        <p:spPr>
          <a:xfrm>
            <a:off x="53357" y="6446520"/>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526584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341115" y="2328404"/>
            <a:ext cx="4468450" cy="3139321"/>
          </a:xfrm>
          <a:prstGeom prst="rect">
            <a:avLst/>
          </a:prstGeom>
          <a:noFill/>
        </p:spPr>
        <p:txBody>
          <a:bodyPr wrap="square">
            <a:spAutoFit/>
          </a:bodyPr>
          <a:lstStyle/>
          <a:p>
            <a:r>
              <a:rPr lang="en-US" sz="6600" dirty="0">
                <a:solidFill>
                  <a:schemeClr val="bg1"/>
                </a:solidFill>
              </a:rPr>
              <a:t>1) Breaking down team silos</a:t>
            </a:r>
            <a:endParaRPr lang="fr-FR" sz="6600" dirty="0">
              <a:solidFill>
                <a:schemeClr val="bg1"/>
              </a:solidFill>
            </a:endParaRPr>
          </a:p>
        </p:txBody>
      </p:sp>
      <p:pic>
        <p:nvPicPr>
          <p:cNvPr id="10" name="Picture 2" descr="Un vieux réparateur de vélo sur une piste de vélo (une arène) avec une pompe a vélo dans la main">
            <a:extLst>
              <a:ext uri="{FF2B5EF4-FFF2-40B4-BE49-F238E27FC236}">
                <a16:creationId xmlns:a16="http://schemas.microsoft.com/office/drawing/2014/main" id="{E6F99991-5D28-0E58-2F29-3F0C1CE6F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768" y="251941"/>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n mécanicien qui répare le capot d'une voiture rouge abimé dans une prairie">
            <a:extLst>
              <a:ext uri="{FF2B5EF4-FFF2-40B4-BE49-F238E27FC236}">
                <a16:creationId xmlns:a16="http://schemas.microsoft.com/office/drawing/2014/main" id="{F35AABEA-EAF9-2C43-6D3E-3F5368213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437" y="253445"/>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e femme habillé en scientifique qui construit un énorme moteur d'avion.">
            <a:extLst>
              <a:ext uri="{FF2B5EF4-FFF2-40B4-BE49-F238E27FC236}">
                <a16:creationId xmlns:a16="http://schemas.microsoft.com/office/drawing/2014/main" id="{3F29C9A1-E30F-DEEF-B337-E52385699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93" y="251942"/>
            <a:ext cx="1783394" cy="178339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7">
            <a:extLst>
              <a:ext uri="{FF2B5EF4-FFF2-40B4-BE49-F238E27FC236}">
                <a16:creationId xmlns:a16="http://schemas.microsoft.com/office/drawing/2014/main" id="{3AF58D9A-2EDA-0701-457F-07CEEAF07342}"/>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73007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288199" y="2375713"/>
            <a:ext cx="6347063" cy="3751393"/>
          </a:xfrm>
        </p:spPr>
        <p:txBody>
          <a:bodyPr>
            <a:normAutofit/>
          </a:bodyPr>
          <a:lstStyle/>
          <a:p>
            <a:pPr marL="1062990" lvl="1" indent="-742950">
              <a:lnSpc>
                <a:spcPct val="100000"/>
              </a:lnSpc>
              <a:buFont typeface="+mj-lt"/>
              <a:buAutoNum type="arabicPeriod"/>
            </a:pPr>
            <a:r>
              <a:rPr lang="en-US" sz="4400" dirty="0">
                <a:highlight>
                  <a:srgbClr val="FFFF00"/>
                </a:highlight>
              </a:rPr>
              <a:t>Share same objectives</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341115" y="2328404"/>
            <a:ext cx="4468450" cy="3139321"/>
          </a:xfrm>
          <a:prstGeom prst="rect">
            <a:avLst/>
          </a:prstGeom>
          <a:noFill/>
        </p:spPr>
        <p:txBody>
          <a:bodyPr wrap="square">
            <a:spAutoFit/>
          </a:bodyPr>
          <a:lstStyle/>
          <a:p>
            <a:r>
              <a:rPr lang="en-US" sz="6600" dirty="0">
                <a:solidFill>
                  <a:schemeClr val="bg1"/>
                </a:solidFill>
              </a:rPr>
              <a:t>1) Breaking down team silos</a:t>
            </a:r>
            <a:endParaRPr lang="fr-FR" sz="6600" dirty="0">
              <a:solidFill>
                <a:schemeClr val="bg1"/>
              </a:solidFill>
            </a:endParaRPr>
          </a:p>
        </p:txBody>
      </p:sp>
      <p:pic>
        <p:nvPicPr>
          <p:cNvPr id="10" name="Picture 2" descr="Un vieux réparateur de vélo sur une piste de vélo (une arène) avec une pompe a vélo dans la main">
            <a:extLst>
              <a:ext uri="{FF2B5EF4-FFF2-40B4-BE49-F238E27FC236}">
                <a16:creationId xmlns:a16="http://schemas.microsoft.com/office/drawing/2014/main" id="{E6F99991-5D28-0E58-2F29-3F0C1CE6F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768" y="251941"/>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n mécanicien qui répare le capot d'une voiture rouge abimé dans une prairie">
            <a:extLst>
              <a:ext uri="{FF2B5EF4-FFF2-40B4-BE49-F238E27FC236}">
                <a16:creationId xmlns:a16="http://schemas.microsoft.com/office/drawing/2014/main" id="{F35AABEA-EAF9-2C43-6D3E-3F5368213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437" y="253445"/>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e femme habillé en scientifique qui construit un énorme moteur d'avion.">
            <a:extLst>
              <a:ext uri="{FF2B5EF4-FFF2-40B4-BE49-F238E27FC236}">
                <a16:creationId xmlns:a16="http://schemas.microsoft.com/office/drawing/2014/main" id="{3F29C9A1-E30F-DEEF-B337-E52385699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93" y="251942"/>
            <a:ext cx="1783394" cy="178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509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288199" y="2375713"/>
            <a:ext cx="6347063" cy="3751393"/>
          </a:xfrm>
        </p:spPr>
        <p:txBody>
          <a:bodyPr>
            <a:normAutofit/>
          </a:bodyPr>
          <a:lstStyle/>
          <a:p>
            <a:pPr marL="1062990" lvl="1" indent="-742950">
              <a:lnSpc>
                <a:spcPct val="100000"/>
              </a:lnSpc>
              <a:buFont typeface="+mj-lt"/>
              <a:buAutoNum type="arabicPeriod"/>
            </a:pPr>
            <a:r>
              <a:rPr lang="en-US" sz="4400" dirty="0"/>
              <a:t>Share same objectives</a:t>
            </a:r>
          </a:p>
          <a:p>
            <a:pPr marL="1062990" lvl="1" indent="-742950">
              <a:lnSpc>
                <a:spcPct val="100000"/>
              </a:lnSpc>
              <a:buFont typeface="+mj-lt"/>
              <a:buAutoNum type="arabicPeriod"/>
            </a:pPr>
            <a:r>
              <a:rPr lang="en-US" sz="4400" dirty="0">
                <a:highlight>
                  <a:srgbClr val="FFFF00"/>
                </a:highlight>
              </a:rPr>
              <a:t>Use Agile methods</a:t>
            </a:r>
            <a:endParaRPr lang="en-US" sz="4400" u="sng" dirty="0">
              <a:highlight>
                <a:srgbClr val="FFFF00"/>
              </a:highlight>
            </a:endParaRP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341115" y="2328404"/>
            <a:ext cx="4468450" cy="3139321"/>
          </a:xfrm>
          <a:prstGeom prst="rect">
            <a:avLst/>
          </a:prstGeom>
          <a:noFill/>
        </p:spPr>
        <p:txBody>
          <a:bodyPr wrap="square">
            <a:spAutoFit/>
          </a:bodyPr>
          <a:lstStyle/>
          <a:p>
            <a:r>
              <a:rPr lang="en-US" sz="6600" dirty="0">
                <a:solidFill>
                  <a:schemeClr val="bg1"/>
                </a:solidFill>
              </a:rPr>
              <a:t>1) Breaking down team silos</a:t>
            </a:r>
            <a:endParaRPr lang="fr-FR" sz="6600" dirty="0">
              <a:solidFill>
                <a:schemeClr val="bg1"/>
              </a:solidFill>
            </a:endParaRPr>
          </a:p>
        </p:txBody>
      </p:sp>
      <p:pic>
        <p:nvPicPr>
          <p:cNvPr id="10" name="Picture 2" descr="Un vieux réparateur de vélo sur une piste de vélo (une arène) avec une pompe a vélo dans la main">
            <a:extLst>
              <a:ext uri="{FF2B5EF4-FFF2-40B4-BE49-F238E27FC236}">
                <a16:creationId xmlns:a16="http://schemas.microsoft.com/office/drawing/2014/main" id="{E6F99991-5D28-0E58-2F29-3F0C1CE6F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768" y="251941"/>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n mécanicien qui répare le capot d'une voiture rouge abimé dans une prairie">
            <a:extLst>
              <a:ext uri="{FF2B5EF4-FFF2-40B4-BE49-F238E27FC236}">
                <a16:creationId xmlns:a16="http://schemas.microsoft.com/office/drawing/2014/main" id="{F35AABEA-EAF9-2C43-6D3E-3F5368213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437" y="253445"/>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e femme habillé en scientifique qui construit un énorme moteur d'avion.">
            <a:extLst>
              <a:ext uri="{FF2B5EF4-FFF2-40B4-BE49-F238E27FC236}">
                <a16:creationId xmlns:a16="http://schemas.microsoft.com/office/drawing/2014/main" id="{3F29C9A1-E30F-DEEF-B337-E52385699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93" y="251942"/>
            <a:ext cx="1783394" cy="178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081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288199" y="2375713"/>
            <a:ext cx="6347063" cy="3751393"/>
          </a:xfrm>
        </p:spPr>
        <p:txBody>
          <a:bodyPr>
            <a:normAutofit/>
          </a:bodyPr>
          <a:lstStyle/>
          <a:p>
            <a:pPr marL="1062990" lvl="1" indent="-742950">
              <a:lnSpc>
                <a:spcPct val="100000"/>
              </a:lnSpc>
              <a:buFont typeface="+mj-lt"/>
              <a:buAutoNum type="arabicPeriod"/>
            </a:pPr>
            <a:r>
              <a:rPr lang="en-US" sz="4400" dirty="0"/>
              <a:t>Share same objectives</a:t>
            </a:r>
          </a:p>
          <a:p>
            <a:pPr marL="1062990" lvl="1" indent="-742950">
              <a:lnSpc>
                <a:spcPct val="100000"/>
              </a:lnSpc>
              <a:buFont typeface="+mj-lt"/>
              <a:buAutoNum type="arabicPeriod"/>
            </a:pPr>
            <a:r>
              <a:rPr lang="en-US" sz="4400" dirty="0"/>
              <a:t>Use Agile methods</a:t>
            </a:r>
            <a:endParaRPr lang="en-US" sz="4400" u="sng" dirty="0"/>
          </a:p>
          <a:p>
            <a:pPr marL="1062990" lvl="1" indent="-742950">
              <a:lnSpc>
                <a:spcPct val="100000"/>
              </a:lnSpc>
              <a:buFont typeface="+mj-lt"/>
              <a:buAutoNum type="arabicPeriod"/>
            </a:pPr>
            <a:r>
              <a:rPr lang="en-US" sz="4400" dirty="0">
                <a:highlight>
                  <a:srgbClr val="FFFF00"/>
                </a:highlight>
              </a:rPr>
              <a:t>Use a </a:t>
            </a:r>
            <a:r>
              <a:rPr lang="en-US" sz="4400" dirty="0" err="1">
                <a:highlight>
                  <a:srgbClr val="FFFF00"/>
                </a:highlight>
              </a:rPr>
              <a:t>monorepository</a:t>
            </a:r>
            <a:r>
              <a:rPr lang="en-US" sz="4400" dirty="0">
                <a:highlight>
                  <a:srgbClr val="FFFF00"/>
                </a:highlight>
              </a:rPr>
              <a:t> GIT</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341115" y="2328404"/>
            <a:ext cx="4468450" cy="3139321"/>
          </a:xfrm>
          <a:prstGeom prst="rect">
            <a:avLst/>
          </a:prstGeom>
          <a:noFill/>
        </p:spPr>
        <p:txBody>
          <a:bodyPr wrap="square">
            <a:spAutoFit/>
          </a:bodyPr>
          <a:lstStyle/>
          <a:p>
            <a:r>
              <a:rPr lang="en-US" sz="6600" dirty="0">
                <a:solidFill>
                  <a:schemeClr val="bg1"/>
                </a:solidFill>
              </a:rPr>
              <a:t>1) Breaking down team silos</a:t>
            </a:r>
            <a:endParaRPr lang="fr-FR" sz="6600" dirty="0">
              <a:solidFill>
                <a:schemeClr val="bg1"/>
              </a:solidFill>
            </a:endParaRPr>
          </a:p>
        </p:txBody>
      </p:sp>
      <p:pic>
        <p:nvPicPr>
          <p:cNvPr id="10" name="Picture 2" descr="Un vieux réparateur de vélo sur une piste de vélo (une arène) avec une pompe a vélo dans la main">
            <a:extLst>
              <a:ext uri="{FF2B5EF4-FFF2-40B4-BE49-F238E27FC236}">
                <a16:creationId xmlns:a16="http://schemas.microsoft.com/office/drawing/2014/main" id="{E6F99991-5D28-0E58-2F29-3F0C1CE6F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768" y="251941"/>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Un mécanicien qui répare le capot d'une voiture rouge abimé dans une prairie">
            <a:extLst>
              <a:ext uri="{FF2B5EF4-FFF2-40B4-BE49-F238E27FC236}">
                <a16:creationId xmlns:a16="http://schemas.microsoft.com/office/drawing/2014/main" id="{F35AABEA-EAF9-2C43-6D3E-3F5368213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437" y="253445"/>
            <a:ext cx="1781891" cy="17818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Une femme habillé en scientifique qui construit un énorme moteur d'avion.">
            <a:extLst>
              <a:ext uri="{FF2B5EF4-FFF2-40B4-BE49-F238E27FC236}">
                <a16:creationId xmlns:a16="http://schemas.microsoft.com/office/drawing/2014/main" id="{3F29C9A1-E30F-DEEF-B337-E52385699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93" y="251942"/>
            <a:ext cx="1783394" cy="178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374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3FE076-BDA5-067B-B723-D0C7B385767C}"/>
              </a:ext>
            </a:extLst>
          </p:cNvPr>
          <p:cNvSpPr>
            <a:spLocks noGrp="1"/>
          </p:cNvSpPr>
          <p:nvPr>
            <p:ph type="title"/>
          </p:nvPr>
        </p:nvSpPr>
        <p:spPr/>
        <p:txBody>
          <a:bodyPr/>
          <a:lstStyle/>
          <a:p>
            <a:r>
              <a:rPr lang="fr-FR" dirty="0"/>
              <a:t>Le cours</a:t>
            </a:r>
          </a:p>
        </p:txBody>
      </p:sp>
      <p:sp>
        <p:nvSpPr>
          <p:cNvPr id="3" name="Espace réservé du contenu 2">
            <a:extLst>
              <a:ext uri="{FF2B5EF4-FFF2-40B4-BE49-F238E27FC236}">
                <a16:creationId xmlns:a16="http://schemas.microsoft.com/office/drawing/2014/main" id="{15CD4571-0B0D-ECB4-1CE0-CB88C7ED649B}"/>
              </a:ext>
            </a:extLst>
          </p:cNvPr>
          <p:cNvSpPr>
            <a:spLocks noGrp="1"/>
          </p:cNvSpPr>
          <p:nvPr>
            <p:ph idx="1"/>
          </p:nvPr>
        </p:nvSpPr>
        <p:spPr/>
        <p:txBody>
          <a:bodyPr/>
          <a:lstStyle/>
          <a:p>
            <a:r>
              <a:rPr lang="fr-FR" dirty="0"/>
              <a:t>32h</a:t>
            </a:r>
          </a:p>
          <a:p>
            <a:r>
              <a:rPr lang="fr-FR" dirty="0"/>
              <a:t>8 x 4h</a:t>
            </a:r>
          </a:p>
          <a:p>
            <a:r>
              <a:rPr lang="fr-FR" dirty="0"/>
              <a:t>30min de pause (2 x 1h45 + 30min ou 3 x 1h10 + 2 x 15min)</a:t>
            </a:r>
          </a:p>
          <a:p>
            <a:r>
              <a:rPr lang="fr-FR" dirty="0"/>
              <a:t>Pensé comme un Hands-on plutôt qu’un cours magistral théorique</a:t>
            </a:r>
          </a:p>
        </p:txBody>
      </p:sp>
    </p:spTree>
    <p:extLst>
      <p:ext uri="{BB962C8B-B14F-4D97-AF65-F5344CB8AC3E}">
        <p14:creationId xmlns:p14="http://schemas.microsoft.com/office/powerpoint/2010/main" val="3911952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8021578" y="1"/>
            <a:ext cx="417042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8437768" y="680652"/>
            <a:ext cx="3478183"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8282867" y="2980016"/>
            <a:ext cx="3787987" cy="2585323"/>
          </a:xfrm>
          <a:prstGeom prst="rect">
            <a:avLst/>
          </a:prstGeom>
          <a:noFill/>
        </p:spPr>
        <p:txBody>
          <a:bodyPr wrap="square">
            <a:spAutoFit/>
          </a:bodyPr>
          <a:lstStyle/>
          <a:p>
            <a:r>
              <a:rPr lang="en-US" sz="5400" dirty="0">
                <a:solidFill>
                  <a:schemeClr val="bg1"/>
                </a:solidFill>
              </a:rPr>
              <a:t>2) Do not forget that data is gold</a:t>
            </a:r>
            <a:endParaRPr lang="fr-FR" sz="5400" dirty="0">
              <a:solidFill>
                <a:schemeClr val="bg1"/>
              </a:solidFill>
            </a:endParaRPr>
          </a:p>
        </p:txBody>
      </p:sp>
      <p:pic>
        <p:nvPicPr>
          <p:cNvPr id="11" name="Image 10">
            <a:extLst>
              <a:ext uri="{FF2B5EF4-FFF2-40B4-BE49-F238E27FC236}">
                <a16:creationId xmlns:a16="http://schemas.microsoft.com/office/drawing/2014/main" id="{2C9CD2B5-85CC-7391-5B09-4D644404A50A}"/>
              </a:ext>
            </a:extLst>
          </p:cNvPr>
          <p:cNvPicPr>
            <a:picLocks noChangeAspect="1"/>
          </p:cNvPicPr>
          <p:nvPr/>
        </p:nvPicPr>
        <p:blipFill>
          <a:blip r:embed="rId3"/>
          <a:stretch>
            <a:fillRect/>
          </a:stretch>
        </p:blipFill>
        <p:spPr>
          <a:xfrm>
            <a:off x="1702434" y="553285"/>
            <a:ext cx="4935977" cy="4935977"/>
          </a:xfrm>
          <a:prstGeom prst="rect">
            <a:avLst/>
          </a:prstGeom>
        </p:spPr>
      </p:pic>
      <p:sp>
        <p:nvSpPr>
          <p:cNvPr id="8" name="Espace réservé du contenu 7">
            <a:extLst>
              <a:ext uri="{FF2B5EF4-FFF2-40B4-BE49-F238E27FC236}">
                <a16:creationId xmlns:a16="http://schemas.microsoft.com/office/drawing/2014/main" id="{855F2B8A-16D4-C375-3E77-5394B2109AE6}"/>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035993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21118" y="167203"/>
            <a:ext cx="6062870" cy="2724440"/>
          </a:xfrm>
        </p:spPr>
        <p:txBody>
          <a:bodyPr>
            <a:normAutofit/>
          </a:bodyPr>
          <a:lstStyle/>
          <a:p>
            <a:pPr marL="1062990" lvl="1" indent="-742950">
              <a:lnSpc>
                <a:spcPct val="100000"/>
              </a:lnSpc>
              <a:buFont typeface="+mj-lt"/>
              <a:buAutoNum type="arabicPeriod"/>
            </a:pPr>
            <a:r>
              <a:rPr lang="en-US" sz="4000" dirty="0">
                <a:highlight>
                  <a:srgbClr val="FFFF00"/>
                </a:highlight>
              </a:rPr>
              <a:t>Industrialize labelling </a:t>
            </a:r>
          </a:p>
          <a:p>
            <a:pPr marL="1062990" lvl="1" indent="-742950">
              <a:lnSpc>
                <a:spcPct val="100000"/>
              </a:lnSpc>
              <a:buFont typeface="+mj-lt"/>
              <a:buAutoNum type="arabicPeriod"/>
            </a:pPr>
            <a:endParaRPr lang="en-US" sz="4000" dirty="0"/>
          </a:p>
          <a:p>
            <a:endParaRPr lang="en-US" sz="44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8021578" y="1"/>
            <a:ext cx="417042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8437768" y="680652"/>
            <a:ext cx="3478183"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8282867" y="2980016"/>
            <a:ext cx="3787987" cy="2585323"/>
          </a:xfrm>
          <a:prstGeom prst="rect">
            <a:avLst/>
          </a:prstGeom>
          <a:noFill/>
        </p:spPr>
        <p:txBody>
          <a:bodyPr wrap="square">
            <a:spAutoFit/>
          </a:bodyPr>
          <a:lstStyle/>
          <a:p>
            <a:r>
              <a:rPr lang="en-US" sz="5400" dirty="0">
                <a:solidFill>
                  <a:schemeClr val="bg1"/>
                </a:solidFill>
              </a:rPr>
              <a:t>2) Do not forget that data is gold</a:t>
            </a:r>
            <a:endParaRPr lang="fr-FR" sz="5400" dirty="0">
              <a:solidFill>
                <a:schemeClr val="bg1"/>
              </a:solidFill>
            </a:endParaRPr>
          </a:p>
        </p:txBody>
      </p:sp>
      <p:pic>
        <p:nvPicPr>
          <p:cNvPr id="11" name="Image 10">
            <a:extLst>
              <a:ext uri="{FF2B5EF4-FFF2-40B4-BE49-F238E27FC236}">
                <a16:creationId xmlns:a16="http://schemas.microsoft.com/office/drawing/2014/main" id="{2C9CD2B5-85CC-7391-5B09-4D644404A50A}"/>
              </a:ext>
            </a:extLst>
          </p:cNvPr>
          <p:cNvPicPr>
            <a:picLocks noChangeAspect="1"/>
          </p:cNvPicPr>
          <p:nvPr/>
        </p:nvPicPr>
        <p:blipFill>
          <a:blip r:embed="rId3"/>
          <a:stretch>
            <a:fillRect/>
          </a:stretch>
        </p:blipFill>
        <p:spPr>
          <a:xfrm>
            <a:off x="2555069" y="3149552"/>
            <a:ext cx="3283023" cy="3283023"/>
          </a:xfrm>
          <a:prstGeom prst="rect">
            <a:avLst/>
          </a:prstGeom>
        </p:spPr>
      </p:pic>
    </p:spTree>
    <p:extLst>
      <p:ext uri="{BB962C8B-B14F-4D97-AF65-F5344CB8AC3E}">
        <p14:creationId xmlns:p14="http://schemas.microsoft.com/office/powerpoint/2010/main" val="4117995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21118" y="167203"/>
            <a:ext cx="6062870" cy="2724440"/>
          </a:xfrm>
        </p:spPr>
        <p:txBody>
          <a:bodyPr>
            <a:normAutofit/>
          </a:bodyPr>
          <a:lstStyle/>
          <a:p>
            <a:pPr marL="1062990" lvl="1" indent="-742950">
              <a:lnSpc>
                <a:spcPct val="100000"/>
              </a:lnSpc>
              <a:buFont typeface="+mj-lt"/>
              <a:buAutoNum type="arabicPeriod"/>
            </a:pPr>
            <a:r>
              <a:rPr lang="en-US" sz="4000" dirty="0"/>
              <a:t>Industrialize labelling </a:t>
            </a:r>
          </a:p>
          <a:p>
            <a:pPr marL="1062990" lvl="1" indent="-742950">
              <a:lnSpc>
                <a:spcPct val="100000"/>
              </a:lnSpc>
              <a:buFont typeface="+mj-lt"/>
              <a:buAutoNum type="arabicPeriod"/>
            </a:pPr>
            <a:r>
              <a:rPr lang="en-US" sz="4000" dirty="0">
                <a:highlight>
                  <a:srgbClr val="FFFF00"/>
                </a:highlight>
              </a:rPr>
              <a:t>Setup feedback loop</a:t>
            </a:r>
          </a:p>
          <a:p>
            <a:pPr marL="1062990" lvl="1" indent="-742950">
              <a:lnSpc>
                <a:spcPct val="100000"/>
              </a:lnSpc>
              <a:buFont typeface="+mj-lt"/>
              <a:buAutoNum type="arabicPeriod"/>
            </a:pPr>
            <a:endParaRPr lang="en-US" sz="4000" dirty="0"/>
          </a:p>
          <a:p>
            <a:endParaRPr lang="en-US" sz="44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8021578" y="1"/>
            <a:ext cx="417042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8437768" y="680652"/>
            <a:ext cx="3478183"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8282867" y="2980016"/>
            <a:ext cx="3787987" cy="2585323"/>
          </a:xfrm>
          <a:prstGeom prst="rect">
            <a:avLst/>
          </a:prstGeom>
          <a:noFill/>
        </p:spPr>
        <p:txBody>
          <a:bodyPr wrap="square">
            <a:spAutoFit/>
          </a:bodyPr>
          <a:lstStyle/>
          <a:p>
            <a:r>
              <a:rPr lang="en-US" sz="5400" dirty="0">
                <a:solidFill>
                  <a:schemeClr val="bg1"/>
                </a:solidFill>
              </a:rPr>
              <a:t>2) Do not forget that data is gold</a:t>
            </a:r>
            <a:endParaRPr lang="fr-FR" sz="5400" dirty="0">
              <a:solidFill>
                <a:schemeClr val="bg1"/>
              </a:solidFill>
            </a:endParaRPr>
          </a:p>
        </p:txBody>
      </p:sp>
      <p:pic>
        <p:nvPicPr>
          <p:cNvPr id="11" name="Image 10">
            <a:extLst>
              <a:ext uri="{FF2B5EF4-FFF2-40B4-BE49-F238E27FC236}">
                <a16:creationId xmlns:a16="http://schemas.microsoft.com/office/drawing/2014/main" id="{2C9CD2B5-85CC-7391-5B09-4D644404A50A}"/>
              </a:ext>
            </a:extLst>
          </p:cNvPr>
          <p:cNvPicPr>
            <a:picLocks noChangeAspect="1"/>
          </p:cNvPicPr>
          <p:nvPr/>
        </p:nvPicPr>
        <p:blipFill>
          <a:blip r:embed="rId3"/>
          <a:stretch>
            <a:fillRect/>
          </a:stretch>
        </p:blipFill>
        <p:spPr>
          <a:xfrm>
            <a:off x="2555069" y="3149552"/>
            <a:ext cx="3283023" cy="3283023"/>
          </a:xfrm>
          <a:prstGeom prst="rect">
            <a:avLst/>
          </a:prstGeom>
        </p:spPr>
      </p:pic>
    </p:spTree>
    <p:extLst>
      <p:ext uri="{BB962C8B-B14F-4D97-AF65-F5344CB8AC3E}">
        <p14:creationId xmlns:p14="http://schemas.microsoft.com/office/powerpoint/2010/main" val="2034796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21118" y="167203"/>
            <a:ext cx="6062870" cy="2724440"/>
          </a:xfrm>
        </p:spPr>
        <p:txBody>
          <a:bodyPr>
            <a:normAutofit/>
          </a:bodyPr>
          <a:lstStyle/>
          <a:p>
            <a:pPr marL="1062990" lvl="1" indent="-742950">
              <a:lnSpc>
                <a:spcPct val="100000"/>
              </a:lnSpc>
              <a:buFont typeface="+mj-lt"/>
              <a:buAutoNum type="arabicPeriod"/>
            </a:pPr>
            <a:r>
              <a:rPr lang="en-US" sz="4000" dirty="0"/>
              <a:t>Industrialize labelling </a:t>
            </a:r>
          </a:p>
          <a:p>
            <a:pPr marL="1062990" lvl="1" indent="-742950">
              <a:lnSpc>
                <a:spcPct val="100000"/>
              </a:lnSpc>
              <a:buFont typeface="+mj-lt"/>
              <a:buAutoNum type="arabicPeriod"/>
            </a:pPr>
            <a:r>
              <a:rPr lang="en-US" sz="4000" dirty="0"/>
              <a:t>Setup feedback loop</a:t>
            </a:r>
          </a:p>
          <a:p>
            <a:pPr marL="1062990" lvl="1" indent="-742950">
              <a:lnSpc>
                <a:spcPct val="100000"/>
              </a:lnSpc>
              <a:buFont typeface="+mj-lt"/>
              <a:buAutoNum type="arabicPeriod"/>
            </a:pPr>
            <a:r>
              <a:rPr lang="en-US" sz="4000" dirty="0">
                <a:highlight>
                  <a:srgbClr val="FFFF00"/>
                </a:highlight>
              </a:rPr>
              <a:t>Find labelling tool</a:t>
            </a:r>
            <a:endParaRPr lang="en-US" sz="4000" dirty="0"/>
          </a:p>
          <a:p>
            <a:endParaRPr lang="en-US" sz="44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8021578" y="1"/>
            <a:ext cx="417042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8437768" y="680652"/>
            <a:ext cx="3478183"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8282867" y="2980016"/>
            <a:ext cx="3787987" cy="2585323"/>
          </a:xfrm>
          <a:prstGeom prst="rect">
            <a:avLst/>
          </a:prstGeom>
          <a:noFill/>
        </p:spPr>
        <p:txBody>
          <a:bodyPr wrap="square">
            <a:spAutoFit/>
          </a:bodyPr>
          <a:lstStyle/>
          <a:p>
            <a:r>
              <a:rPr lang="en-US" sz="5400" dirty="0">
                <a:solidFill>
                  <a:schemeClr val="bg1"/>
                </a:solidFill>
              </a:rPr>
              <a:t>2) Do not forget that data is gold</a:t>
            </a:r>
            <a:endParaRPr lang="fr-FR" sz="5400" dirty="0">
              <a:solidFill>
                <a:schemeClr val="bg1"/>
              </a:solidFill>
            </a:endParaRPr>
          </a:p>
        </p:txBody>
      </p:sp>
      <p:pic>
        <p:nvPicPr>
          <p:cNvPr id="11" name="Image 10">
            <a:extLst>
              <a:ext uri="{FF2B5EF4-FFF2-40B4-BE49-F238E27FC236}">
                <a16:creationId xmlns:a16="http://schemas.microsoft.com/office/drawing/2014/main" id="{2C9CD2B5-85CC-7391-5B09-4D644404A50A}"/>
              </a:ext>
            </a:extLst>
          </p:cNvPr>
          <p:cNvPicPr>
            <a:picLocks noChangeAspect="1"/>
          </p:cNvPicPr>
          <p:nvPr/>
        </p:nvPicPr>
        <p:blipFill>
          <a:blip r:embed="rId3"/>
          <a:stretch>
            <a:fillRect/>
          </a:stretch>
        </p:blipFill>
        <p:spPr>
          <a:xfrm>
            <a:off x="2555069" y="3149552"/>
            <a:ext cx="3283023" cy="3283023"/>
          </a:xfrm>
          <a:prstGeom prst="rect">
            <a:avLst/>
          </a:prstGeom>
        </p:spPr>
      </p:pic>
    </p:spTree>
    <p:extLst>
      <p:ext uri="{BB962C8B-B14F-4D97-AF65-F5344CB8AC3E}">
        <p14:creationId xmlns:p14="http://schemas.microsoft.com/office/powerpoint/2010/main" val="21177652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21118" y="167203"/>
            <a:ext cx="6062870" cy="2724440"/>
          </a:xfrm>
        </p:spPr>
        <p:txBody>
          <a:bodyPr>
            <a:normAutofit fontScale="92500" lnSpcReduction="20000"/>
          </a:bodyPr>
          <a:lstStyle/>
          <a:p>
            <a:pPr marL="1062990" lvl="1" indent="-742950">
              <a:lnSpc>
                <a:spcPct val="100000"/>
              </a:lnSpc>
              <a:buFont typeface="+mj-lt"/>
              <a:buAutoNum type="arabicPeriod"/>
            </a:pPr>
            <a:r>
              <a:rPr lang="en-US" sz="4000" dirty="0"/>
              <a:t>Industrialize labelling </a:t>
            </a:r>
          </a:p>
          <a:p>
            <a:pPr marL="1062990" lvl="1" indent="-742950">
              <a:lnSpc>
                <a:spcPct val="100000"/>
              </a:lnSpc>
              <a:buFont typeface="+mj-lt"/>
              <a:buAutoNum type="arabicPeriod"/>
            </a:pPr>
            <a:r>
              <a:rPr lang="en-US" sz="4000" dirty="0"/>
              <a:t>Setup feedback loop</a:t>
            </a:r>
          </a:p>
          <a:p>
            <a:pPr marL="1062990" lvl="1" indent="-742950">
              <a:lnSpc>
                <a:spcPct val="100000"/>
              </a:lnSpc>
              <a:buFont typeface="+mj-lt"/>
              <a:buAutoNum type="arabicPeriod"/>
            </a:pPr>
            <a:r>
              <a:rPr lang="en-US" sz="4000" dirty="0"/>
              <a:t>Find labelling tool</a:t>
            </a:r>
          </a:p>
          <a:p>
            <a:pPr marL="1062990" lvl="1" indent="-742950">
              <a:lnSpc>
                <a:spcPct val="100000"/>
              </a:lnSpc>
              <a:buFont typeface="+mj-lt"/>
              <a:buAutoNum type="arabicPeriod"/>
            </a:pPr>
            <a:r>
              <a:rPr lang="en-US" sz="4000" dirty="0">
                <a:highlight>
                  <a:srgbClr val="FFFF00"/>
                </a:highlight>
              </a:rPr>
              <a:t>Visualize data</a:t>
            </a:r>
          </a:p>
          <a:p>
            <a:pPr marL="1062990" lvl="1" indent="-742950">
              <a:lnSpc>
                <a:spcPct val="100000"/>
              </a:lnSpc>
              <a:buFont typeface="+mj-lt"/>
              <a:buAutoNum type="arabicPeriod"/>
            </a:pPr>
            <a:endParaRPr lang="en-US" sz="4000" dirty="0"/>
          </a:p>
          <a:p>
            <a:endParaRPr lang="en-US" sz="44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8021578" y="1"/>
            <a:ext cx="417042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8437768" y="680652"/>
            <a:ext cx="3478183"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8282867" y="2980016"/>
            <a:ext cx="3787987" cy="2585323"/>
          </a:xfrm>
          <a:prstGeom prst="rect">
            <a:avLst/>
          </a:prstGeom>
          <a:noFill/>
        </p:spPr>
        <p:txBody>
          <a:bodyPr wrap="square">
            <a:spAutoFit/>
          </a:bodyPr>
          <a:lstStyle/>
          <a:p>
            <a:r>
              <a:rPr lang="en-US" sz="5400" dirty="0">
                <a:solidFill>
                  <a:schemeClr val="bg1"/>
                </a:solidFill>
              </a:rPr>
              <a:t>2) Do not forget that data is gold</a:t>
            </a:r>
            <a:endParaRPr lang="fr-FR" sz="5400" dirty="0">
              <a:solidFill>
                <a:schemeClr val="bg1"/>
              </a:solidFill>
            </a:endParaRPr>
          </a:p>
        </p:txBody>
      </p:sp>
      <p:pic>
        <p:nvPicPr>
          <p:cNvPr id="11" name="Image 10">
            <a:extLst>
              <a:ext uri="{FF2B5EF4-FFF2-40B4-BE49-F238E27FC236}">
                <a16:creationId xmlns:a16="http://schemas.microsoft.com/office/drawing/2014/main" id="{2C9CD2B5-85CC-7391-5B09-4D644404A50A}"/>
              </a:ext>
            </a:extLst>
          </p:cNvPr>
          <p:cNvPicPr>
            <a:picLocks noChangeAspect="1"/>
          </p:cNvPicPr>
          <p:nvPr/>
        </p:nvPicPr>
        <p:blipFill>
          <a:blip r:embed="rId3"/>
          <a:stretch>
            <a:fillRect/>
          </a:stretch>
        </p:blipFill>
        <p:spPr>
          <a:xfrm>
            <a:off x="2555069" y="3149552"/>
            <a:ext cx="3283023" cy="3283023"/>
          </a:xfrm>
          <a:prstGeom prst="rect">
            <a:avLst/>
          </a:prstGeom>
        </p:spPr>
      </p:pic>
    </p:spTree>
    <p:extLst>
      <p:ext uri="{BB962C8B-B14F-4D97-AF65-F5344CB8AC3E}">
        <p14:creationId xmlns:p14="http://schemas.microsoft.com/office/powerpoint/2010/main" val="3729526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2287AF7-217B-4CC2-7914-A8A688F5C51D}"/>
              </a:ext>
            </a:extLst>
          </p:cNvPr>
          <p:cNvSpPr/>
          <p:nvPr/>
        </p:nvSpPr>
        <p:spPr>
          <a:xfrm>
            <a:off x="6400800" y="1"/>
            <a:ext cx="5791199" cy="6407244"/>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6936392" y="604562"/>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315200" y="3284507"/>
            <a:ext cx="4994029" cy="1754326"/>
          </a:xfrm>
          <a:prstGeom prst="rect">
            <a:avLst/>
          </a:prstGeom>
          <a:noFill/>
        </p:spPr>
        <p:txBody>
          <a:bodyPr wrap="square">
            <a:spAutoFit/>
          </a:bodyPr>
          <a:lstStyle/>
          <a:p>
            <a:r>
              <a:rPr lang="en-US" sz="5400" dirty="0">
                <a:solidFill>
                  <a:schemeClr val="bg1"/>
                </a:solidFill>
              </a:rPr>
              <a:t>3) Focus on Users needs</a:t>
            </a:r>
            <a:endParaRPr lang="fr-FR" sz="5400" dirty="0">
              <a:solidFill>
                <a:schemeClr val="bg1"/>
              </a:solidFill>
            </a:endParaRPr>
          </a:p>
        </p:txBody>
      </p:sp>
      <p:sp>
        <p:nvSpPr>
          <p:cNvPr id="10" name="Rectangle 9">
            <a:extLst>
              <a:ext uri="{FF2B5EF4-FFF2-40B4-BE49-F238E27FC236}">
                <a16:creationId xmlns:a16="http://schemas.microsoft.com/office/drawing/2014/main" id="{EFDF9117-DAAF-A63D-9A64-8CD4911A56F4}"/>
              </a:ext>
            </a:extLst>
          </p:cNvPr>
          <p:cNvSpPr/>
          <p:nvPr/>
        </p:nvSpPr>
        <p:spPr>
          <a:xfrm>
            <a:off x="117229" y="6424945"/>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14" name="Image 13">
            <a:extLst>
              <a:ext uri="{FF2B5EF4-FFF2-40B4-BE49-F238E27FC236}">
                <a16:creationId xmlns:a16="http://schemas.microsoft.com/office/drawing/2014/main" id="{18FDD4AE-1F77-DFA2-B372-5FF13C8E551A}"/>
              </a:ext>
            </a:extLst>
          </p:cNvPr>
          <p:cNvPicPr>
            <a:picLocks noChangeAspect="1"/>
          </p:cNvPicPr>
          <p:nvPr/>
        </p:nvPicPr>
        <p:blipFill>
          <a:blip r:embed="rId3"/>
          <a:stretch>
            <a:fillRect/>
          </a:stretch>
        </p:blipFill>
        <p:spPr>
          <a:xfrm>
            <a:off x="-6443" y="1"/>
            <a:ext cx="6407244" cy="6407244"/>
          </a:xfrm>
          <a:prstGeom prst="rect">
            <a:avLst/>
          </a:prstGeom>
        </p:spPr>
      </p:pic>
    </p:spTree>
    <p:extLst>
      <p:ext uri="{BB962C8B-B14F-4D97-AF65-F5344CB8AC3E}">
        <p14:creationId xmlns:p14="http://schemas.microsoft.com/office/powerpoint/2010/main" val="42900092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061603" y="2328404"/>
            <a:ext cx="4935766" cy="3046988"/>
          </a:xfrm>
          <a:prstGeom prst="rect">
            <a:avLst/>
          </a:prstGeom>
          <a:noFill/>
        </p:spPr>
        <p:txBody>
          <a:bodyPr wrap="square">
            <a:spAutoFit/>
          </a:bodyPr>
          <a:lstStyle/>
          <a:p>
            <a:r>
              <a:rPr lang="en-US" sz="4800" dirty="0">
                <a:solidFill>
                  <a:schemeClr val="bg1"/>
                </a:solidFill>
              </a:rPr>
              <a:t>4) Understand that it’s 100% Software development</a:t>
            </a:r>
            <a:endParaRPr lang="fr-FR" sz="4800" dirty="0">
              <a:solidFill>
                <a:schemeClr val="bg1"/>
              </a:solidFill>
            </a:endParaRPr>
          </a:p>
        </p:txBody>
      </p:sp>
      <p:pic>
        <p:nvPicPr>
          <p:cNvPr id="8" name="Image 7">
            <a:extLst>
              <a:ext uri="{FF2B5EF4-FFF2-40B4-BE49-F238E27FC236}">
                <a16:creationId xmlns:a16="http://schemas.microsoft.com/office/drawing/2014/main" id="{7A9A1888-7B6C-669D-852E-2A3B8907435D}"/>
              </a:ext>
            </a:extLst>
          </p:cNvPr>
          <p:cNvPicPr>
            <a:picLocks noChangeAspect="1"/>
          </p:cNvPicPr>
          <p:nvPr/>
        </p:nvPicPr>
        <p:blipFill>
          <a:blip r:embed="rId3"/>
          <a:stretch>
            <a:fillRect/>
          </a:stretch>
        </p:blipFill>
        <p:spPr>
          <a:xfrm>
            <a:off x="1148861" y="251941"/>
            <a:ext cx="4665785" cy="4665785"/>
          </a:xfrm>
          <a:prstGeom prst="rect">
            <a:avLst/>
          </a:prstGeom>
        </p:spPr>
      </p:pic>
      <p:sp>
        <p:nvSpPr>
          <p:cNvPr id="11" name="ZoneTexte 10">
            <a:extLst>
              <a:ext uri="{FF2B5EF4-FFF2-40B4-BE49-F238E27FC236}">
                <a16:creationId xmlns:a16="http://schemas.microsoft.com/office/drawing/2014/main" id="{161C4372-D5C3-9E66-F1D2-F80E35D0F087}"/>
              </a:ext>
            </a:extLst>
          </p:cNvPr>
          <p:cNvSpPr txBox="1"/>
          <p:nvPr/>
        </p:nvSpPr>
        <p:spPr>
          <a:xfrm>
            <a:off x="2031756" y="5006060"/>
            <a:ext cx="2432537" cy="369332"/>
          </a:xfrm>
          <a:prstGeom prst="rect">
            <a:avLst/>
          </a:prstGeom>
          <a:noFill/>
        </p:spPr>
        <p:txBody>
          <a:bodyPr wrap="square">
            <a:spAutoFit/>
          </a:bodyPr>
          <a:lstStyle/>
          <a:p>
            <a:r>
              <a:rPr lang="fr-FR" dirty="0">
                <a:solidFill>
                  <a:srgbClr val="A31515"/>
                </a:solidFill>
                <a:latin typeface="Courier New" panose="02070309020205020404" pitchFamily="49" charset="0"/>
              </a:rPr>
              <a:t>"un ordinateur"</a:t>
            </a:r>
          </a:p>
        </p:txBody>
      </p:sp>
      <p:sp>
        <p:nvSpPr>
          <p:cNvPr id="10" name="Espace réservé du contenu 9">
            <a:extLst>
              <a:ext uri="{FF2B5EF4-FFF2-40B4-BE49-F238E27FC236}">
                <a16:creationId xmlns:a16="http://schemas.microsoft.com/office/drawing/2014/main" id="{3F6440CA-AC40-5446-555E-E1F6407CC3B2}"/>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500846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347491" y="3661303"/>
            <a:ext cx="6062870" cy="1133435"/>
          </a:xfrm>
        </p:spPr>
        <p:txBody>
          <a:bodyPr>
            <a:normAutofit fontScale="85000" lnSpcReduction="20000"/>
          </a:bodyPr>
          <a:lstStyle/>
          <a:p>
            <a:pPr marL="1062990" lvl="1" indent="-742950">
              <a:lnSpc>
                <a:spcPct val="100000"/>
              </a:lnSpc>
              <a:buFont typeface="+mj-lt"/>
              <a:buAutoNum type="arabicPeriod"/>
            </a:pPr>
            <a:r>
              <a:rPr lang="en-US" sz="4400" dirty="0">
                <a:highlight>
                  <a:srgbClr val="FFFF00"/>
                </a:highlight>
              </a:rPr>
              <a:t>Use Dev, Ops Data best practices</a:t>
            </a:r>
            <a:endParaRPr lang="en-US" sz="4400" dirty="0"/>
          </a:p>
          <a:p>
            <a:endParaRPr lang="en-US" sz="48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061603" y="2328404"/>
            <a:ext cx="4935766" cy="3046988"/>
          </a:xfrm>
          <a:prstGeom prst="rect">
            <a:avLst/>
          </a:prstGeom>
          <a:noFill/>
        </p:spPr>
        <p:txBody>
          <a:bodyPr wrap="square">
            <a:spAutoFit/>
          </a:bodyPr>
          <a:lstStyle/>
          <a:p>
            <a:r>
              <a:rPr lang="en-US" sz="4800" dirty="0">
                <a:solidFill>
                  <a:schemeClr val="bg1"/>
                </a:solidFill>
              </a:rPr>
              <a:t>4) Understand that it’s 100% Software development</a:t>
            </a:r>
            <a:endParaRPr lang="fr-FR" sz="4800" dirty="0">
              <a:solidFill>
                <a:schemeClr val="bg1"/>
              </a:solidFill>
            </a:endParaRPr>
          </a:p>
        </p:txBody>
      </p:sp>
      <p:pic>
        <p:nvPicPr>
          <p:cNvPr id="8" name="Image 7">
            <a:extLst>
              <a:ext uri="{FF2B5EF4-FFF2-40B4-BE49-F238E27FC236}">
                <a16:creationId xmlns:a16="http://schemas.microsoft.com/office/drawing/2014/main" id="{7A9A1888-7B6C-669D-852E-2A3B8907435D}"/>
              </a:ext>
            </a:extLst>
          </p:cNvPr>
          <p:cNvPicPr>
            <a:picLocks noChangeAspect="1"/>
          </p:cNvPicPr>
          <p:nvPr/>
        </p:nvPicPr>
        <p:blipFill>
          <a:blip r:embed="rId3"/>
          <a:stretch>
            <a:fillRect/>
          </a:stretch>
        </p:blipFill>
        <p:spPr>
          <a:xfrm>
            <a:off x="1723293" y="0"/>
            <a:ext cx="2766646" cy="2766646"/>
          </a:xfrm>
          <a:prstGeom prst="rect">
            <a:avLst/>
          </a:prstGeom>
        </p:spPr>
      </p:pic>
      <p:sp>
        <p:nvSpPr>
          <p:cNvPr id="11" name="ZoneTexte 10">
            <a:extLst>
              <a:ext uri="{FF2B5EF4-FFF2-40B4-BE49-F238E27FC236}">
                <a16:creationId xmlns:a16="http://schemas.microsoft.com/office/drawing/2014/main" id="{161C4372-D5C3-9E66-F1D2-F80E35D0F087}"/>
              </a:ext>
            </a:extLst>
          </p:cNvPr>
          <p:cNvSpPr txBox="1"/>
          <p:nvPr/>
        </p:nvSpPr>
        <p:spPr>
          <a:xfrm>
            <a:off x="1975090" y="2842327"/>
            <a:ext cx="2432537" cy="369332"/>
          </a:xfrm>
          <a:prstGeom prst="rect">
            <a:avLst/>
          </a:prstGeom>
          <a:noFill/>
        </p:spPr>
        <p:txBody>
          <a:bodyPr wrap="square">
            <a:spAutoFit/>
          </a:bodyPr>
          <a:lstStyle/>
          <a:p>
            <a:r>
              <a:rPr lang="fr-FR" dirty="0">
                <a:solidFill>
                  <a:srgbClr val="A31515"/>
                </a:solidFill>
                <a:latin typeface="Courier New" panose="02070309020205020404" pitchFamily="49" charset="0"/>
              </a:rPr>
              <a:t>"un ordinateur"</a:t>
            </a:r>
          </a:p>
        </p:txBody>
      </p:sp>
    </p:spTree>
    <p:extLst>
      <p:ext uri="{BB962C8B-B14F-4D97-AF65-F5344CB8AC3E}">
        <p14:creationId xmlns:p14="http://schemas.microsoft.com/office/powerpoint/2010/main" val="36310287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347491" y="3661302"/>
            <a:ext cx="6062870" cy="2510927"/>
          </a:xfrm>
        </p:spPr>
        <p:txBody>
          <a:bodyPr>
            <a:normAutofit fontScale="77500" lnSpcReduction="20000"/>
          </a:bodyPr>
          <a:lstStyle/>
          <a:p>
            <a:pPr marL="1062990" lvl="1" indent="-742950">
              <a:lnSpc>
                <a:spcPct val="100000"/>
              </a:lnSpc>
              <a:buFont typeface="+mj-lt"/>
              <a:buAutoNum type="arabicPeriod"/>
            </a:pPr>
            <a:r>
              <a:rPr lang="en-US" sz="4400" dirty="0"/>
              <a:t>Use Dev, Ops Data best practices</a:t>
            </a:r>
          </a:p>
          <a:p>
            <a:pPr marL="1062990" lvl="1" indent="-742950">
              <a:lnSpc>
                <a:spcPct val="100000"/>
              </a:lnSpc>
              <a:buFont typeface="+mj-lt"/>
              <a:buAutoNum type="arabicPeriod"/>
            </a:pPr>
            <a:r>
              <a:rPr lang="en-US" sz="4400" dirty="0">
                <a:highlight>
                  <a:srgbClr val="FFFF00"/>
                </a:highlight>
              </a:rPr>
              <a:t>Build a platform where everyone can work together</a:t>
            </a:r>
          </a:p>
          <a:p>
            <a:pPr marL="1062990" lvl="1" indent="-742950">
              <a:lnSpc>
                <a:spcPct val="100000"/>
              </a:lnSpc>
              <a:buFont typeface="+mj-lt"/>
              <a:buAutoNum type="arabicPeriod"/>
            </a:pPr>
            <a:endParaRPr lang="en-US" sz="4400" dirty="0"/>
          </a:p>
          <a:p>
            <a:endParaRPr lang="en-US" sz="48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6757851" y="1"/>
            <a:ext cx="5434149"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7061603" y="2328404"/>
            <a:ext cx="4935766" cy="3046988"/>
          </a:xfrm>
          <a:prstGeom prst="rect">
            <a:avLst/>
          </a:prstGeom>
          <a:noFill/>
        </p:spPr>
        <p:txBody>
          <a:bodyPr wrap="square">
            <a:spAutoFit/>
          </a:bodyPr>
          <a:lstStyle/>
          <a:p>
            <a:r>
              <a:rPr lang="en-US" sz="4800" dirty="0">
                <a:solidFill>
                  <a:schemeClr val="bg1"/>
                </a:solidFill>
              </a:rPr>
              <a:t>4) Understand that it’s 100% Software development</a:t>
            </a:r>
            <a:endParaRPr lang="fr-FR" sz="4800" dirty="0">
              <a:solidFill>
                <a:schemeClr val="bg1"/>
              </a:solidFill>
            </a:endParaRPr>
          </a:p>
        </p:txBody>
      </p:sp>
      <p:pic>
        <p:nvPicPr>
          <p:cNvPr id="8" name="Image 7">
            <a:extLst>
              <a:ext uri="{FF2B5EF4-FFF2-40B4-BE49-F238E27FC236}">
                <a16:creationId xmlns:a16="http://schemas.microsoft.com/office/drawing/2014/main" id="{7A9A1888-7B6C-669D-852E-2A3B8907435D}"/>
              </a:ext>
            </a:extLst>
          </p:cNvPr>
          <p:cNvPicPr>
            <a:picLocks noChangeAspect="1"/>
          </p:cNvPicPr>
          <p:nvPr/>
        </p:nvPicPr>
        <p:blipFill>
          <a:blip r:embed="rId3"/>
          <a:stretch>
            <a:fillRect/>
          </a:stretch>
        </p:blipFill>
        <p:spPr>
          <a:xfrm>
            <a:off x="1723293" y="0"/>
            <a:ext cx="2766646" cy="2766646"/>
          </a:xfrm>
          <a:prstGeom prst="rect">
            <a:avLst/>
          </a:prstGeom>
        </p:spPr>
      </p:pic>
      <p:sp>
        <p:nvSpPr>
          <p:cNvPr id="11" name="ZoneTexte 10">
            <a:extLst>
              <a:ext uri="{FF2B5EF4-FFF2-40B4-BE49-F238E27FC236}">
                <a16:creationId xmlns:a16="http://schemas.microsoft.com/office/drawing/2014/main" id="{161C4372-D5C3-9E66-F1D2-F80E35D0F087}"/>
              </a:ext>
            </a:extLst>
          </p:cNvPr>
          <p:cNvSpPr txBox="1"/>
          <p:nvPr/>
        </p:nvSpPr>
        <p:spPr>
          <a:xfrm>
            <a:off x="1975090" y="2842327"/>
            <a:ext cx="2432537" cy="369332"/>
          </a:xfrm>
          <a:prstGeom prst="rect">
            <a:avLst/>
          </a:prstGeom>
          <a:noFill/>
        </p:spPr>
        <p:txBody>
          <a:bodyPr wrap="square">
            <a:spAutoFit/>
          </a:bodyPr>
          <a:lstStyle/>
          <a:p>
            <a:r>
              <a:rPr lang="fr-FR" dirty="0">
                <a:solidFill>
                  <a:srgbClr val="A31515"/>
                </a:solidFill>
                <a:latin typeface="Courier New" panose="02070309020205020404" pitchFamily="49" charset="0"/>
              </a:rPr>
              <a:t>"un ordinateur"</a:t>
            </a:r>
          </a:p>
        </p:txBody>
      </p:sp>
    </p:spTree>
    <p:extLst>
      <p:ext uri="{BB962C8B-B14F-4D97-AF65-F5344CB8AC3E}">
        <p14:creationId xmlns:p14="http://schemas.microsoft.com/office/powerpoint/2010/main" val="1545401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193BA860-37FD-8F8A-0C4E-CDD2745B82FE}"/>
              </a:ext>
            </a:extLst>
          </p:cNvPr>
          <p:cNvPicPr>
            <a:picLocks noChangeAspect="1"/>
          </p:cNvPicPr>
          <p:nvPr/>
        </p:nvPicPr>
        <p:blipFill>
          <a:blip r:embed="rId3"/>
          <a:stretch>
            <a:fillRect/>
          </a:stretch>
        </p:blipFill>
        <p:spPr>
          <a:xfrm>
            <a:off x="3886723" y="-10127"/>
            <a:ext cx="6655415" cy="6655415"/>
          </a:xfrm>
          <a:prstGeom prst="rect">
            <a:avLst/>
          </a:prstGeom>
        </p:spPr>
      </p:pic>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0" y="-1"/>
            <a:ext cx="3886723" cy="6432575"/>
          </a:xfrm>
          <a:solidFill>
            <a:schemeClr val="tx1"/>
          </a:solidFill>
        </p:spPr>
        <p:txBody>
          <a:bodyPr>
            <a:normAutofit/>
          </a:bodyPr>
          <a:lstStyle/>
          <a:p>
            <a:pPr marL="1062990" lvl="1" indent="-742950">
              <a:lnSpc>
                <a:spcPct val="100000"/>
              </a:lnSpc>
              <a:buFont typeface="+mj-lt"/>
              <a:buAutoNum type="arabicPeriod"/>
            </a:pPr>
            <a:endParaRPr lang="en-US" sz="3200" dirty="0">
              <a:solidFill>
                <a:schemeClr val="bg1"/>
              </a:solidFill>
            </a:endParaRPr>
          </a:p>
          <a:p>
            <a:pPr marL="1062990" lvl="1" indent="-742950">
              <a:lnSpc>
                <a:spcPct val="100000"/>
              </a:lnSpc>
              <a:buFont typeface="+mj-lt"/>
              <a:buAutoNum type="arabicPeriod"/>
            </a:pPr>
            <a:endParaRPr lang="en-US" sz="3200" dirty="0">
              <a:solidFill>
                <a:schemeClr val="bg1"/>
              </a:solidFill>
            </a:endParaRPr>
          </a:p>
          <a:p>
            <a:pPr marL="1062990" lvl="1" indent="-742950">
              <a:lnSpc>
                <a:spcPct val="100000"/>
              </a:lnSpc>
              <a:buFont typeface="+mj-lt"/>
              <a:buAutoNum type="arabicPeriod"/>
            </a:pPr>
            <a:endParaRPr lang="en-US" sz="3200" dirty="0">
              <a:solidFill>
                <a:schemeClr val="bg1"/>
              </a:solidFill>
            </a:endParaRPr>
          </a:p>
          <a:p>
            <a:pPr marL="1062990" lvl="1" indent="-742950">
              <a:lnSpc>
                <a:spcPct val="100000"/>
              </a:lnSpc>
              <a:buFont typeface="+mj-lt"/>
              <a:buAutoNum type="arabicPeriod"/>
            </a:pPr>
            <a:r>
              <a:rPr lang="en-US" sz="3200" dirty="0">
                <a:solidFill>
                  <a:schemeClr val="bg1"/>
                </a:solidFill>
              </a:rPr>
              <a:t>Logs</a:t>
            </a:r>
          </a:p>
          <a:p>
            <a:pPr marL="1062990" lvl="1" indent="-742950">
              <a:lnSpc>
                <a:spcPct val="100000"/>
              </a:lnSpc>
              <a:buFont typeface="+mj-lt"/>
              <a:buAutoNum type="arabicPeriod"/>
            </a:pPr>
            <a:r>
              <a:rPr lang="en-US" sz="3200" dirty="0">
                <a:solidFill>
                  <a:schemeClr val="bg1"/>
                </a:solidFill>
              </a:rPr>
              <a:t>Infrastructure</a:t>
            </a:r>
          </a:p>
          <a:p>
            <a:pPr marL="1062990" lvl="1" indent="-742950">
              <a:lnSpc>
                <a:spcPct val="100000"/>
              </a:lnSpc>
              <a:buFont typeface="+mj-lt"/>
              <a:buAutoNum type="arabicPeriod"/>
            </a:pPr>
            <a:r>
              <a:rPr lang="en-US" sz="3200" dirty="0">
                <a:solidFill>
                  <a:schemeClr val="bg1"/>
                </a:solidFill>
              </a:rPr>
              <a:t>Business</a:t>
            </a:r>
          </a:p>
          <a:p>
            <a:pPr marL="1062990" lvl="1" indent="-742950">
              <a:lnSpc>
                <a:spcPct val="100000"/>
              </a:lnSpc>
              <a:buFont typeface="+mj-lt"/>
              <a:buAutoNum type="arabicPeriod"/>
            </a:pPr>
            <a:r>
              <a:rPr lang="en-US" sz="3200" dirty="0">
                <a:solidFill>
                  <a:schemeClr val="bg1"/>
                </a:solidFill>
              </a:rPr>
              <a:t>Drift</a:t>
            </a:r>
          </a:p>
          <a:p>
            <a:pPr marL="1062990" lvl="1" indent="-742950">
              <a:lnSpc>
                <a:spcPct val="100000"/>
              </a:lnSpc>
              <a:buFont typeface="+mj-lt"/>
              <a:buAutoNum type="arabicPeriod"/>
            </a:pPr>
            <a:r>
              <a:rPr lang="en-US" sz="3200" dirty="0">
                <a:solidFill>
                  <a:schemeClr val="bg1"/>
                </a:solidFill>
              </a:rPr>
              <a:t>Cost</a:t>
            </a:r>
          </a:p>
          <a:p>
            <a:endParaRPr lang="en-US" sz="3600" dirty="0">
              <a:solidFill>
                <a:schemeClr val="bg1"/>
              </a:solidFill>
            </a:endParaRP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2287AF7-217B-4CC2-7914-A8A688F5C51D}"/>
              </a:ext>
            </a:extLst>
          </p:cNvPr>
          <p:cNvSpPr/>
          <p:nvPr/>
        </p:nvSpPr>
        <p:spPr>
          <a:xfrm>
            <a:off x="8440615" y="1"/>
            <a:ext cx="3751385"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70300E52-5F79-254F-C96B-4DEBF9BEA890}"/>
              </a:ext>
            </a:extLst>
          </p:cNvPr>
          <p:cNvSpPr/>
          <p:nvPr/>
        </p:nvSpPr>
        <p:spPr>
          <a:xfrm rot="21076959">
            <a:off x="7146439" y="567518"/>
            <a:ext cx="4274538" cy="1445309"/>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for success</a:t>
            </a:r>
          </a:p>
        </p:txBody>
      </p:sp>
      <p:sp>
        <p:nvSpPr>
          <p:cNvPr id="9" name="ZoneTexte 8">
            <a:extLst>
              <a:ext uri="{FF2B5EF4-FFF2-40B4-BE49-F238E27FC236}">
                <a16:creationId xmlns:a16="http://schemas.microsoft.com/office/drawing/2014/main" id="{0BA1D3C4-1C5D-26ED-C40F-BFB28F062EDA}"/>
              </a:ext>
            </a:extLst>
          </p:cNvPr>
          <p:cNvSpPr txBox="1"/>
          <p:nvPr/>
        </p:nvSpPr>
        <p:spPr>
          <a:xfrm>
            <a:off x="8792307" y="3090282"/>
            <a:ext cx="3240231" cy="1446550"/>
          </a:xfrm>
          <a:prstGeom prst="rect">
            <a:avLst/>
          </a:prstGeom>
          <a:noFill/>
        </p:spPr>
        <p:txBody>
          <a:bodyPr wrap="square">
            <a:spAutoFit/>
          </a:bodyPr>
          <a:lstStyle/>
          <a:p>
            <a:r>
              <a:rPr lang="en-US" sz="4400" dirty="0">
                <a:solidFill>
                  <a:schemeClr val="bg1"/>
                </a:solidFill>
              </a:rPr>
              <a:t>5) Setup Monitoring</a:t>
            </a:r>
            <a:endParaRPr lang="fr-FR" sz="4400" dirty="0">
              <a:solidFill>
                <a:schemeClr val="bg1"/>
              </a:solidFill>
            </a:endParaRPr>
          </a:p>
        </p:txBody>
      </p:sp>
    </p:spTree>
    <p:extLst>
      <p:ext uri="{BB962C8B-B14F-4D97-AF65-F5344CB8AC3E}">
        <p14:creationId xmlns:p14="http://schemas.microsoft.com/office/powerpoint/2010/main" val="4144197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0E6683-C8CC-24FA-3A52-41FD95FFD026}"/>
              </a:ext>
            </a:extLst>
          </p:cNvPr>
          <p:cNvSpPr>
            <a:spLocks noGrp="1"/>
          </p:cNvSpPr>
          <p:nvPr>
            <p:ph type="title"/>
          </p:nvPr>
        </p:nvSpPr>
        <p:spPr/>
        <p:txBody>
          <a:bodyPr/>
          <a:lstStyle/>
          <a:p>
            <a:r>
              <a:rPr lang="fr-FR" dirty="0"/>
              <a:t>évaluation</a:t>
            </a:r>
          </a:p>
        </p:txBody>
      </p:sp>
      <p:sp>
        <p:nvSpPr>
          <p:cNvPr id="3" name="Espace réservé du contenu 2">
            <a:extLst>
              <a:ext uri="{FF2B5EF4-FFF2-40B4-BE49-F238E27FC236}">
                <a16:creationId xmlns:a16="http://schemas.microsoft.com/office/drawing/2014/main" id="{C40465C5-8497-9D25-7EBD-8C1AFA856421}"/>
              </a:ext>
            </a:extLst>
          </p:cNvPr>
          <p:cNvSpPr>
            <a:spLocks noGrp="1"/>
          </p:cNvSpPr>
          <p:nvPr>
            <p:ph idx="1"/>
          </p:nvPr>
        </p:nvSpPr>
        <p:spPr/>
        <p:txBody>
          <a:bodyPr/>
          <a:lstStyle/>
          <a:p>
            <a:r>
              <a:rPr lang="fr-FR" dirty="0"/>
              <a:t>1 note de C/C : réalisation d’un projet complet (50%) -&gt; preuves de votre avancement par mail et commit git</a:t>
            </a:r>
          </a:p>
          <a:p>
            <a:r>
              <a:rPr lang="fr-FR" dirty="0"/>
              <a:t>1 note de QCM pendant les partiels (50%) -&gt; documents papiers autorisés</a:t>
            </a:r>
          </a:p>
        </p:txBody>
      </p:sp>
    </p:spTree>
    <p:extLst>
      <p:ext uri="{BB962C8B-B14F-4D97-AF65-F5344CB8AC3E}">
        <p14:creationId xmlns:p14="http://schemas.microsoft.com/office/powerpoint/2010/main" val="6861801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a:extLst>
              <a:ext uri="{FF2B5EF4-FFF2-40B4-BE49-F238E27FC236}">
                <a16:creationId xmlns:a16="http://schemas.microsoft.com/office/drawing/2014/main" id="{932FD944-CEC7-42F6-97DA-70CE80F81878}"/>
              </a:ext>
            </a:extLst>
          </p:cNvPr>
          <p:cNvSpPr txBox="1"/>
          <p:nvPr/>
        </p:nvSpPr>
        <p:spPr>
          <a:xfrm>
            <a:off x="6653295" y="1853305"/>
            <a:ext cx="3544405" cy="3539430"/>
          </a:xfrm>
          <a:prstGeom prst="rect">
            <a:avLst/>
          </a:prstGeom>
          <a:noFill/>
        </p:spPr>
        <p:txBody>
          <a:bodyPr wrap="square">
            <a:spAutoFit/>
          </a:bodyPr>
          <a:lstStyle/>
          <a:p>
            <a:r>
              <a:rPr lang="fr-FR" sz="3200" dirty="0">
                <a:hlinkClick r:id="rId3"/>
              </a:rPr>
              <a:t>Dailyclean</a:t>
            </a:r>
            <a:endParaRPr lang="fr-FR" sz="3200" dirty="0"/>
          </a:p>
          <a:p>
            <a:pPr marL="571500" indent="-571500">
              <a:buFont typeface="Arial" panose="020B0604020202020204" pitchFamily="34" charset="0"/>
              <a:buChar char="•"/>
            </a:pPr>
            <a:endParaRPr lang="fr-FR" sz="3200" dirty="0"/>
          </a:p>
          <a:p>
            <a:r>
              <a:rPr lang="fr-FR" sz="3200" dirty="0">
                <a:hlinkClick r:id="rId4"/>
              </a:rPr>
              <a:t>Ecotag</a:t>
            </a:r>
            <a:r>
              <a:rPr lang="fr-FR" sz="3200" dirty="0"/>
              <a:t> </a:t>
            </a:r>
          </a:p>
          <a:p>
            <a:pPr marL="571500" indent="-571500">
              <a:buFont typeface="Arial" panose="020B0604020202020204" pitchFamily="34" charset="0"/>
              <a:buChar char="•"/>
            </a:pPr>
            <a:endParaRPr lang="fr-FR" sz="3200" dirty="0"/>
          </a:p>
          <a:p>
            <a:r>
              <a:rPr lang="fr-FR" sz="3200" dirty="0" err="1">
                <a:hlinkClick r:id="rId5"/>
              </a:rPr>
              <a:t>SlimFaaS</a:t>
            </a:r>
            <a:endParaRPr lang="fr-FR" sz="3200" dirty="0"/>
          </a:p>
          <a:p>
            <a:pPr marL="571500" indent="-571500">
              <a:buFont typeface="Arial" panose="020B0604020202020204" pitchFamily="34" charset="0"/>
              <a:buChar char="•"/>
            </a:pPr>
            <a:endParaRPr lang="fr-FR" sz="3200" dirty="0"/>
          </a:p>
          <a:p>
            <a:r>
              <a:rPr lang="fr-FR" sz="3200" dirty="0">
                <a:hlinkClick r:id="rId6"/>
              </a:rPr>
              <a:t>SlightCapture</a:t>
            </a:r>
            <a:endParaRPr lang="fr-FR" sz="3200" dirty="0"/>
          </a:p>
        </p:txBody>
      </p:sp>
      <p:sp>
        <p:nvSpPr>
          <p:cNvPr id="14" name="Rectangle 13">
            <a:extLst>
              <a:ext uri="{FF2B5EF4-FFF2-40B4-BE49-F238E27FC236}">
                <a16:creationId xmlns:a16="http://schemas.microsoft.com/office/drawing/2014/main" id="{7C592349-0A02-436D-B379-2263584A975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Guillaume Chervet</a:t>
            </a:r>
          </a:p>
        </p:txBody>
      </p:sp>
      <p:sp>
        <p:nvSpPr>
          <p:cNvPr id="4" name="Titre 3">
            <a:extLst>
              <a:ext uri="{FF2B5EF4-FFF2-40B4-BE49-F238E27FC236}">
                <a16:creationId xmlns:a16="http://schemas.microsoft.com/office/drawing/2014/main" id="{34319C1D-118B-919E-6AC8-5C8F03166CA1}"/>
              </a:ext>
            </a:extLst>
          </p:cNvPr>
          <p:cNvSpPr>
            <a:spLocks noGrp="1"/>
          </p:cNvSpPr>
          <p:nvPr>
            <p:ph type="title"/>
          </p:nvPr>
        </p:nvSpPr>
        <p:spPr/>
        <p:txBody>
          <a:bodyPr/>
          <a:lstStyle/>
          <a:p>
            <a:endParaRPr lang="fr-FR"/>
          </a:p>
        </p:txBody>
      </p:sp>
      <p:sp>
        <p:nvSpPr>
          <p:cNvPr id="6" name="Rectangle 5">
            <a:extLst>
              <a:ext uri="{FF2B5EF4-FFF2-40B4-BE49-F238E27FC236}">
                <a16:creationId xmlns:a16="http://schemas.microsoft.com/office/drawing/2014/main" id="{524B6301-EC49-2142-5A74-704D6F21848E}"/>
              </a:ext>
            </a:extLst>
          </p:cNvPr>
          <p:cNvSpPr/>
          <p:nvPr/>
        </p:nvSpPr>
        <p:spPr>
          <a:xfrm>
            <a:off x="9214338" y="1"/>
            <a:ext cx="2977662" cy="6432576"/>
          </a:xfrm>
          <a:prstGeom prst="rect">
            <a:avLst/>
          </a:prstGeom>
          <a:solidFill>
            <a:srgbClr val="1B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E69E6861-3B51-BF91-4F13-159768CCD109}"/>
              </a:ext>
            </a:extLst>
          </p:cNvPr>
          <p:cNvSpPr/>
          <p:nvPr/>
        </p:nvSpPr>
        <p:spPr>
          <a:xfrm rot="21076959">
            <a:off x="9348512" y="350183"/>
            <a:ext cx="2551219" cy="1152940"/>
          </a:xfrm>
          <a:prstGeom prst="rect">
            <a:avLst/>
          </a:prstGeom>
          <a:solidFill>
            <a:schemeClr val="accent6">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Recipes for success</a:t>
            </a:r>
          </a:p>
        </p:txBody>
      </p:sp>
      <p:sp>
        <p:nvSpPr>
          <p:cNvPr id="8" name="ZoneTexte 7">
            <a:extLst>
              <a:ext uri="{FF2B5EF4-FFF2-40B4-BE49-F238E27FC236}">
                <a16:creationId xmlns:a16="http://schemas.microsoft.com/office/drawing/2014/main" id="{7789BE0A-7A8D-64F8-1796-7A62A1700515}"/>
              </a:ext>
            </a:extLst>
          </p:cNvPr>
          <p:cNvSpPr txBox="1"/>
          <p:nvPr/>
        </p:nvSpPr>
        <p:spPr>
          <a:xfrm>
            <a:off x="9378461" y="2328404"/>
            <a:ext cx="2618907" cy="2308324"/>
          </a:xfrm>
          <a:prstGeom prst="rect">
            <a:avLst/>
          </a:prstGeom>
          <a:noFill/>
        </p:spPr>
        <p:txBody>
          <a:bodyPr wrap="square">
            <a:spAutoFit/>
          </a:bodyPr>
          <a:lstStyle/>
          <a:p>
            <a:r>
              <a:rPr lang="en-US" sz="4800" dirty="0">
                <a:solidFill>
                  <a:schemeClr val="bg1"/>
                </a:solidFill>
              </a:rPr>
              <a:t>6) Open your </a:t>
            </a:r>
            <a:r>
              <a:rPr lang="en-US" sz="4800" dirty="0" err="1">
                <a:solidFill>
                  <a:schemeClr val="bg1"/>
                </a:solidFill>
              </a:rPr>
              <a:t>mindeset</a:t>
            </a:r>
            <a:endParaRPr lang="fr-FR" sz="4800" dirty="0">
              <a:solidFill>
                <a:schemeClr val="bg1"/>
              </a:solidFill>
            </a:endParaRPr>
          </a:p>
        </p:txBody>
      </p:sp>
      <p:pic>
        <p:nvPicPr>
          <p:cNvPr id="10" name="Image 9">
            <a:extLst>
              <a:ext uri="{FF2B5EF4-FFF2-40B4-BE49-F238E27FC236}">
                <a16:creationId xmlns:a16="http://schemas.microsoft.com/office/drawing/2014/main" id="{2A4F716B-16A1-E4A0-0E03-98F168A9018F}"/>
              </a:ext>
            </a:extLst>
          </p:cNvPr>
          <p:cNvPicPr>
            <a:picLocks noChangeAspect="1"/>
          </p:cNvPicPr>
          <p:nvPr/>
        </p:nvPicPr>
        <p:blipFill>
          <a:blip r:embed="rId7"/>
          <a:stretch>
            <a:fillRect/>
          </a:stretch>
        </p:blipFill>
        <p:spPr>
          <a:xfrm>
            <a:off x="0" y="0"/>
            <a:ext cx="6432575" cy="6432575"/>
          </a:xfrm>
          <a:prstGeom prst="rect">
            <a:avLst/>
          </a:prstGeom>
        </p:spPr>
      </p:pic>
    </p:spTree>
    <p:extLst>
      <p:ext uri="{BB962C8B-B14F-4D97-AF65-F5344CB8AC3E}">
        <p14:creationId xmlns:p14="http://schemas.microsoft.com/office/powerpoint/2010/main" val="24671381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D8FBF7-541D-653B-32C2-8CD0BA14F7F3}"/>
              </a:ext>
            </a:extLst>
          </p:cNvPr>
          <p:cNvSpPr>
            <a:spLocks noGrp="1"/>
          </p:cNvSpPr>
          <p:nvPr>
            <p:ph type="title"/>
          </p:nvPr>
        </p:nvSpPr>
        <p:spPr/>
        <p:txBody>
          <a:bodyPr/>
          <a:lstStyle/>
          <a:p>
            <a:r>
              <a:rPr lang="fr-FR" dirty="0"/>
              <a:t>Le </a:t>
            </a:r>
            <a:r>
              <a:rPr lang="fr-FR" dirty="0" err="1"/>
              <a:t>mlops</a:t>
            </a:r>
            <a:r>
              <a:rPr lang="fr-FR" dirty="0"/>
              <a:t> traite également les défis suivants</a:t>
            </a:r>
          </a:p>
        </p:txBody>
      </p:sp>
      <p:sp>
        <p:nvSpPr>
          <p:cNvPr id="3" name="Espace réservé du contenu 2">
            <a:extLst>
              <a:ext uri="{FF2B5EF4-FFF2-40B4-BE49-F238E27FC236}">
                <a16:creationId xmlns:a16="http://schemas.microsoft.com/office/drawing/2014/main" id="{4EDC6FCE-7BCF-F798-C578-D5250BD6E269}"/>
              </a:ext>
            </a:extLst>
          </p:cNvPr>
          <p:cNvSpPr>
            <a:spLocks noGrp="1"/>
          </p:cNvSpPr>
          <p:nvPr>
            <p:ph idx="1"/>
          </p:nvPr>
        </p:nvSpPr>
        <p:spPr/>
        <p:txBody>
          <a:bodyPr/>
          <a:lstStyle/>
          <a:p>
            <a:r>
              <a:rPr lang="fr-FR" dirty="0"/>
              <a:t>Explicabilité et transparence</a:t>
            </a:r>
          </a:p>
          <a:p>
            <a:r>
              <a:rPr lang="fr-FR" dirty="0"/>
              <a:t>Robustesse</a:t>
            </a:r>
          </a:p>
          <a:p>
            <a:r>
              <a:rPr lang="fr-FR" dirty="0"/>
              <a:t>IA Responsable</a:t>
            </a:r>
          </a:p>
        </p:txBody>
      </p:sp>
    </p:spTree>
    <p:extLst>
      <p:ext uri="{BB962C8B-B14F-4D97-AF65-F5344CB8AC3E}">
        <p14:creationId xmlns:p14="http://schemas.microsoft.com/office/powerpoint/2010/main" val="18444324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0EA214D-3176-0145-0875-B7630DF650A8}"/>
              </a:ext>
            </a:extLst>
          </p:cNvPr>
          <p:cNvSpPr>
            <a:spLocks noGrp="1"/>
          </p:cNvSpPr>
          <p:nvPr>
            <p:ph type="title"/>
          </p:nvPr>
        </p:nvSpPr>
        <p:spPr/>
        <p:txBody>
          <a:bodyPr/>
          <a:lstStyle/>
          <a:p>
            <a:r>
              <a:rPr lang="fr-FR" dirty="0"/>
              <a:t>Le projet de cette année</a:t>
            </a:r>
          </a:p>
        </p:txBody>
      </p:sp>
      <p:sp>
        <p:nvSpPr>
          <p:cNvPr id="5" name="Espace réservé du texte 4">
            <a:extLst>
              <a:ext uri="{FF2B5EF4-FFF2-40B4-BE49-F238E27FC236}">
                <a16:creationId xmlns:a16="http://schemas.microsoft.com/office/drawing/2014/main" id="{DB26F4AF-78E6-EA66-DE5E-F987EF3646BF}"/>
              </a:ext>
            </a:extLst>
          </p:cNvPr>
          <p:cNvSpPr>
            <a:spLocks noGrp="1"/>
          </p:cNvSpPr>
          <p:nvPr>
            <p:ph type="body" idx="1"/>
          </p:nvPr>
        </p:nvSpPr>
        <p:spPr/>
        <p:txBody>
          <a:bodyPr/>
          <a:lstStyle/>
          <a:p>
            <a:r>
              <a:rPr lang="fr-FR" dirty="0"/>
              <a:t>Un </a:t>
            </a:r>
            <a:r>
              <a:rPr lang="fr-FR" dirty="0" err="1"/>
              <a:t>Chatbot</a:t>
            </a:r>
            <a:r>
              <a:rPr lang="fr-FR" dirty="0"/>
              <a:t> qui prédit les survivants du </a:t>
            </a:r>
            <a:r>
              <a:rPr lang="fr-FR" dirty="0" err="1"/>
              <a:t>titanic</a:t>
            </a:r>
            <a:endParaRPr lang="fr-FR" dirty="0"/>
          </a:p>
        </p:txBody>
      </p:sp>
    </p:spTree>
    <p:extLst>
      <p:ext uri="{BB962C8B-B14F-4D97-AF65-F5344CB8AC3E}">
        <p14:creationId xmlns:p14="http://schemas.microsoft.com/office/powerpoint/2010/main" val="42241826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4" name="Rectangle 13">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6" name="Rectangle 15">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8" name="Rectangle 17">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useBgFill="1">
        <p:nvSpPr>
          <p:cNvPr id="20" name="Rectangle 19">
            <a:extLst>
              <a:ext uri="{FF2B5EF4-FFF2-40B4-BE49-F238E27FC236}">
                <a16:creationId xmlns:a16="http://schemas.microsoft.com/office/drawing/2014/main" id="{F9CD4BEB-C391-4F7E-9838-95411A832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re 3">
            <a:extLst>
              <a:ext uri="{FF2B5EF4-FFF2-40B4-BE49-F238E27FC236}">
                <a16:creationId xmlns:a16="http://schemas.microsoft.com/office/drawing/2014/main" id="{C26737C2-1666-79D6-AB60-1F6246207551}"/>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a:solidFill>
                  <a:schemeClr val="accent1"/>
                </a:solidFill>
              </a:rPr>
              <a:t>Présentation du projet en production</a:t>
            </a:r>
          </a:p>
        </p:txBody>
      </p:sp>
      <p:pic>
        <p:nvPicPr>
          <p:cNvPr id="7" name="Espace réservé du contenu 6" descr="Une image contenant diagramme, Police, ligne, texte&#10;&#10;Le contenu généré par l’IA peut être incorrect.">
            <a:extLst>
              <a:ext uri="{FF2B5EF4-FFF2-40B4-BE49-F238E27FC236}">
                <a16:creationId xmlns:a16="http://schemas.microsoft.com/office/drawing/2014/main" id="{B8B8FC94-11C7-37A0-E29D-9177CF1C726E}"/>
              </a:ext>
            </a:extLst>
          </p:cNvPr>
          <p:cNvPicPr>
            <a:picLocks noGrp="1" noChangeAspect="1"/>
          </p:cNvPicPr>
          <p:nvPr>
            <p:ph idx="1"/>
          </p:nvPr>
        </p:nvPicPr>
        <p:blipFill>
          <a:blip r:embed="rId2"/>
          <a:stretch>
            <a:fillRect/>
          </a:stretch>
        </p:blipFill>
        <p:spPr>
          <a:xfrm>
            <a:off x="506027" y="2790605"/>
            <a:ext cx="11185864" cy="3215937"/>
          </a:xfrm>
          <a:prstGeom prst="rect">
            <a:avLst/>
          </a:prstGeom>
        </p:spPr>
      </p:pic>
    </p:spTree>
    <p:extLst>
      <p:ext uri="{BB962C8B-B14F-4D97-AF65-F5344CB8AC3E}">
        <p14:creationId xmlns:p14="http://schemas.microsoft.com/office/powerpoint/2010/main" val="37476710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063F5F-DC20-3D86-93BC-41CC9EE5EAF3}"/>
              </a:ext>
            </a:extLst>
          </p:cNvPr>
          <p:cNvSpPr>
            <a:spLocks noGrp="1"/>
          </p:cNvSpPr>
          <p:nvPr>
            <p:ph type="title"/>
          </p:nvPr>
        </p:nvSpPr>
        <p:spPr/>
        <p:txBody>
          <a:bodyPr/>
          <a:lstStyle/>
          <a:p>
            <a:r>
              <a:rPr lang="fr-FR" dirty="0"/>
              <a:t>Nos outils</a:t>
            </a:r>
          </a:p>
        </p:txBody>
      </p:sp>
      <p:sp>
        <p:nvSpPr>
          <p:cNvPr id="3" name="Espace réservé du contenu 2">
            <a:extLst>
              <a:ext uri="{FF2B5EF4-FFF2-40B4-BE49-F238E27FC236}">
                <a16:creationId xmlns:a16="http://schemas.microsoft.com/office/drawing/2014/main" id="{E6F9CFA1-66B9-A5CF-2D93-F93910ABD982}"/>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0CA316AB-6716-0DFA-FFF1-7FE25BFC5FDB}"/>
              </a:ext>
            </a:extLst>
          </p:cNvPr>
          <p:cNvPicPr>
            <a:picLocks noChangeAspect="1"/>
          </p:cNvPicPr>
          <p:nvPr/>
        </p:nvPicPr>
        <p:blipFill>
          <a:blip r:embed="rId2"/>
          <a:stretch>
            <a:fillRect/>
          </a:stretch>
        </p:blipFill>
        <p:spPr>
          <a:xfrm>
            <a:off x="655967" y="6287160"/>
            <a:ext cx="581081" cy="494380"/>
          </a:xfrm>
          <a:prstGeom prst="rect">
            <a:avLst/>
          </a:prstGeom>
        </p:spPr>
      </p:pic>
      <p:pic>
        <p:nvPicPr>
          <p:cNvPr id="5" name="Image 4">
            <a:extLst>
              <a:ext uri="{FF2B5EF4-FFF2-40B4-BE49-F238E27FC236}">
                <a16:creationId xmlns:a16="http://schemas.microsoft.com/office/drawing/2014/main" id="{52C95A57-1122-CD14-BE87-43B3B52F346A}"/>
              </a:ext>
            </a:extLst>
          </p:cNvPr>
          <p:cNvPicPr>
            <a:picLocks noChangeAspect="1"/>
          </p:cNvPicPr>
          <p:nvPr/>
        </p:nvPicPr>
        <p:blipFill>
          <a:blip r:embed="rId3"/>
          <a:stretch>
            <a:fillRect/>
          </a:stretch>
        </p:blipFill>
        <p:spPr>
          <a:xfrm>
            <a:off x="581192" y="4479943"/>
            <a:ext cx="643458" cy="643458"/>
          </a:xfrm>
          <a:prstGeom prst="rect">
            <a:avLst/>
          </a:prstGeom>
        </p:spPr>
      </p:pic>
      <p:pic>
        <p:nvPicPr>
          <p:cNvPr id="6" name="Image 5">
            <a:extLst>
              <a:ext uri="{FF2B5EF4-FFF2-40B4-BE49-F238E27FC236}">
                <a16:creationId xmlns:a16="http://schemas.microsoft.com/office/drawing/2014/main" id="{10858D89-03F4-61EC-99BC-55D4A98C0C66}"/>
              </a:ext>
            </a:extLst>
          </p:cNvPr>
          <p:cNvPicPr>
            <a:picLocks noChangeAspect="1"/>
          </p:cNvPicPr>
          <p:nvPr/>
        </p:nvPicPr>
        <p:blipFill>
          <a:blip r:embed="rId4"/>
          <a:stretch>
            <a:fillRect/>
          </a:stretch>
        </p:blipFill>
        <p:spPr>
          <a:xfrm>
            <a:off x="702771" y="2315044"/>
            <a:ext cx="643647" cy="498627"/>
          </a:xfrm>
          <a:prstGeom prst="rect">
            <a:avLst/>
          </a:prstGeom>
        </p:spPr>
      </p:pic>
      <p:pic>
        <p:nvPicPr>
          <p:cNvPr id="7" name="Image 6">
            <a:extLst>
              <a:ext uri="{FF2B5EF4-FFF2-40B4-BE49-F238E27FC236}">
                <a16:creationId xmlns:a16="http://schemas.microsoft.com/office/drawing/2014/main" id="{D002300C-9F6F-280F-3312-19D51DECAA0B}"/>
              </a:ext>
            </a:extLst>
          </p:cNvPr>
          <p:cNvPicPr>
            <a:picLocks noChangeAspect="1"/>
          </p:cNvPicPr>
          <p:nvPr/>
        </p:nvPicPr>
        <p:blipFill>
          <a:blip r:embed="rId5"/>
          <a:stretch>
            <a:fillRect/>
          </a:stretch>
        </p:blipFill>
        <p:spPr>
          <a:xfrm>
            <a:off x="740231" y="1810392"/>
            <a:ext cx="509324" cy="470145"/>
          </a:xfrm>
          <a:prstGeom prst="rect">
            <a:avLst/>
          </a:prstGeom>
        </p:spPr>
      </p:pic>
      <p:pic>
        <p:nvPicPr>
          <p:cNvPr id="8" name="Image 7">
            <a:extLst>
              <a:ext uri="{FF2B5EF4-FFF2-40B4-BE49-F238E27FC236}">
                <a16:creationId xmlns:a16="http://schemas.microsoft.com/office/drawing/2014/main" id="{F302A41F-CA2F-1374-648B-1BD40835E8D6}"/>
              </a:ext>
            </a:extLst>
          </p:cNvPr>
          <p:cNvPicPr>
            <a:picLocks noChangeAspect="1"/>
          </p:cNvPicPr>
          <p:nvPr/>
        </p:nvPicPr>
        <p:blipFill>
          <a:blip r:embed="rId6"/>
          <a:stretch>
            <a:fillRect/>
          </a:stretch>
        </p:blipFill>
        <p:spPr>
          <a:xfrm>
            <a:off x="600526" y="2949749"/>
            <a:ext cx="709794" cy="337810"/>
          </a:xfrm>
          <a:prstGeom prst="rect">
            <a:avLst/>
          </a:prstGeom>
        </p:spPr>
      </p:pic>
      <p:pic>
        <p:nvPicPr>
          <p:cNvPr id="9" name="Image 8">
            <a:extLst>
              <a:ext uri="{FF2B5EF4-FFF2-40B4-BE49-F238E27FC236}">
                <a16:creationId xmlns:a16="http://schemas.microsoft.com/office/drawing/2014/main" id="{A4D699A6-CEE3-D0C5-0E94-80F891506209}"/>
              </a:ext>
            </a:extLst>
          </p:cNvPr>
          <p:cNvPicPr>
            <a:picLocks noChangeAspect="1"/>
          </p:cNvPicPr>
          <p:nvPr/>
        </p:nvPicPr>
        <p:blipFill>
          <a:blip r:embed="rId7"/>
          <a:stretch>
            <a:fillRect/>
          </a:stretch>
        </p:blipFill>
        <p:spPr>
          <a:xfrm>
            <a:off x="606097" y="3973209"/>
            <a:ext cx="643458" cy="430940"/>
          </a:xfrm>
          <a:prstGeom prst="rect">
            <a:avLst/>
          </a:prstGeom>
        </p:spPr>
      </p:pic>
      <p:pic>
        <p:nvPicPr>
          <p:cNvPr id="10" name="Image 9">
            <a:extLst>
              <a:ext uri="{FF2B5EF4-FFF2-40B4-BE49-F238E27FC236}">
                <a16:creationId xmlns:a16="http://schemas.microsoft.com/office/drawing/2014/main" id="{F0FDDBB8-E0A4-072C-4619-11DD9DE5F47A}"/>
              </a:ext>
            </a:extLst>
          </p:cNvPr>
          <p:cNvPicPr>
            <a:picLocks noChangeAspect="1"/>
          </p:cNvPicPr>
          <p:nvPr/>
        </p:nvPicPr>
        <p:blipFill>
          <a:blip r:embed="rId8"/>
          <a:stretch>
            <a:fillRect/>
          </a:stretch>
        </p:blipFill>
        <p:spPr>
          <a:xfrm>
            <a:off x="581192" y="3426418"/>
            <a:ext cx="789942" cy="345032"/>
          </a:xfrm>
          <a:prstGeom prst="rect">
            <a:avLst/>
          </a:prstGeom>
        </p:spPr>
      </p:pic>
      <p:pic>
        <p:nvPicPr>
          <p:cNvPr id="11" name="Image 10">
            <a:extLst>
              <a:ext uri="{FF2B5EF4-FFF2-40B4-BE49-F238E27FC236}">
                <a16:creationId xmlns:a16="http://schemas.microsoft.com/office/drawing/2014/main" id="{97D8F6C7-01D2-1DB6-8E3B-5D555F462619}"/>
              </a:ext>
            </a:extLst>
          </p:cNvPr>
          <p:cNvPicPr>
            <a:picLocks noChangeAspect="1"/>
          </p:cNvPicPr>
          <p:nvPr/>
        </p:nvPicPr>
        <p:blipFill>
          <a:blip r:embed="rId9"/>
          <a:stretch>
            <a:fillRect/>
          </a:stretch>
        </p:blipFill>
        <p:spPr>
          <a:xfrm>
            <a:off x="702771" y="5710379"/>
            <a:ext cx="450109" cy="420235"/>
          </a:xfrm>
          <a:prstGeom prst="rect">
            <a:avLst/>
          </a:prstGeom>
        </p:spPr>
      </p:pic>
      <p:pic>
        <p:nvPicPr>
          <p:cNvPr id="12" name="Image 11">
            <a:extLst>
              <a:ext uri="{FF2B5EF4-FFF2-40B4-BE49-F238E27FC236}">
                <a16:creationId xmlns:a16="http://schemas.microsoft.com/office/drawing/2014/main" id="{FE032480-5A5D-4B55-22D4-41F193D74719}"/>
              </a:ext>
            </a:extLst>
          </p:cNvPr>
          <p:cNvPicPr>
            <a:picLocks noChangeAspect="1"/>
          </p:cNvPicPr>
          <p:nvPr/>
        </p:nvPicPr>
        <p:blipFill>
          <a:blip r:embed="rId10"/>
          <a:stretch>
            <a:fillRect/>
          </a:stretch>
        </p:blipFill>
        <p:spPr>
          <a:xfrm>
            <a:off x="600525" y="5135815"/>
            <a:ext cx="691966" cy="354249"/>
          </a:xfrm>
          <a:prstGeom prst="rect">
            <a:avLst/>
          </a:prstGeom>
        </p:spPr>
      </p:pic>
      <p:sp>
        <p:nvSpPr>
          <p:cNvPr id="13" name="ZoneTexte 12">
            <a:extLst>
              <a:ext uri="{FF2B5EF4-FFF2-40B4-BE49-F238E27FC236}">
                <a16:creationId xmlns:a16="http://schemas.microsoft.com/office/drawing/2014/main" id="{AF99F79A-1E3C-030E-9513-269238E29079}"/>
              </a:ext>
            </a:extLst>
          </p:cNvPr>
          <p:cNvSpPr txBox="1"/>
          <p:nvPr/>
        </p:nvSpPr>
        <p:spPr>
          <a:xfrm>
            <a:off x="1310320" y="1860799"/>
            <a:ext cx="5815053" cy="369332"/>
          </a:xfrm>
          <a:prstGeom prst="rect">
            <a:avLst/>
          </a:prstGeom>
          <a:noFill/>
        </p:spPr>
        <p:txBody>
          <a:bodyPr wrap="none" rtlCol="0">
            <a:spAutoFit/>
          </a:bodyPr>
          <a:lstStyle/>
          <a:p>
            <a:r>
              <a:rPr lang="fr-FR" dirty="0" err="1"/>
              <a:t>Your</a:t>
            </a:r>
            <a:r>
              <a:rPr lang="fr-FR" dirty="0"/>
              <a:t> </a:t>
            </a:r>
            <a:r>
              <a:rPr lang="fr-FR" dirty="0" err="1"/>
              <a:t>Github</a:t>
            </a:r>
            <a:r>
              <a:rPr lang="fr-FR" dirty="0"/>
              <a:t> </a:t>
            </a:r>
            <a:r>
              <a:rPr lang="fr-FR" dirty="0" err="1"/>
              <a:t>account</a:t>
            </a:r>
            <a:r>
              <a:rPr lang="fr-FR" dirty="0"/>
              <a:t> </a:t>
            </a:r>
            <a:r>
              <a:rPr lang="fr-FR" dirty="0" err="1"/>
              <a:t>where</a:t>
            </a:r>
            <a:r>
              <a:rPr lang="fr-FR" dirty="0"/>
              <a:t> </a:t>
            </a:r>
            <a:r>
              <a:rPr lang="fr-FR" dirty="0" err="1"/>
              <a:t>your</a:t>
            </a:r>
            <a:r>
              <a:rPr lang="fr-FR" dirty="0"/>
              <a:t> code repository </a:t>
            </a:r>
            <a:r>
              <a:rPr lang="fr-FR" dirty="0" err="1"/>
              <a:t>will</a:t>
            </a:r>
            <a:r>
              <a:rPr lang="fr-FR" dirty="0"/>
              <a:t> </a:t>
            </a:r>
            <a:r>
              <a:rPr lang="fr-FR" dirty="0" err="1"/>
              <a:t>belong</a:t>
            </a:r>
            <a:endParaRPr lang="fr-FR" dirty="0"/>
          </a:p>
        </p:txBody>
      </p:sp>
      <p:sp>
        <p:nvSpPr>
          <p:cNvPr id="14" name="ZoneTexte 13">
            <a:extLst>
              <a:ext uri="{FF2B5EF4-FFF2-40B4-BE49-F238E27FC236}">
                <a16:creationId xmlns:a16="http://schemas.microsoft.com/office/drawing/2014/main" id="{4DB66FA6-D7A1-9278-159D-ACB1EDE2F762}"/>
              </a:ext>
            </a:extLst>
          </p:cNvPr>
          <p:cNvSpPr txBox="1"/>
          <p:nvPr/>
        </p:nvSpPr>
        <p:spPr>
          <a:xfrm>
            <a:off x="1310320" y="2371884"/>
            <a:ext cx="4824078" cy="369332"/>
          </a:xfrm>
          <a:prstGeom prst="rect">
            <a:avLst/>
          </a:prstGeom>
          <a:noFill/>
        </p:spPr>
        <p:txBody>
          <a:bodyPr wrap="none" rtlCol="0">
            <a:spAutoFit/>
          </a:bodyPr>
          <a:lstStyle/>
          <a:p>
            <a:r>
              <a:rPr lang="fr-FR" dirty="0" err="1"/>
              <a:t>Feature</a:t>
            </a:r>
            <a:r>
              <a:rPr lang="fr-FR" dirty="0"/>
              <a:t> </a:t>
            </a:r>
            <a:r>
              <a:rPr lang="fr-FR" dirty="0" err="1"/>
              <a:t>from</a:t>
            </a:r>
            <a:r>
              <a:rPr lang="fr-FR" dirty="0"/>
              <a:t> </a:t>
            </a:r>
            <a:r>
              <a:rPr lang="fr-FR" dirty="0" err="1"/>
              <a:t>Github</a:t>
            </a:r>
            <a:r>
              <a:rPr lang="fr-FR" dirty="0"/>
              <a:t> to </a:t>
            </a:r>
            <a:r>
              <a:rPr lang="fr-FR" dirty="0" err="1"/>
              <a:t>create</a:t>
            </a:r>
            <a:r>
              <a:rPr lang="fr-FR" dirty="0"/>
              <a:t> « CI/CD pipelines »</a:t>
            </a:r>
          </a:p>
        </p:txBody>
      </p:sp>
      <p:sp>
        <p:nvSpPr>
          <p:cNvPr id="15" name="ZoneTexte 14">
            <a:extLst>
              <a:ext uri="{FF2B5EF4-FFF2-40B4-BE49-F238E27FC236}">
                <a16:creationId xmlns:a16="http://schemas.microsoft.com/office/drawing/2014/main" id="{03D1DAC0-A4CE-0578-6B04-4DD5DF5797AD}"/>
              </a:ext>
            </a:extLst>
          </p:cNvPr>
          <p:cNvSpPr txBox="1"/>
          <p:nvPr/>
        </p:nvSpPr>
        <p:spPr>
          <a:xfrm>
            <a:off x="1310320" y="2914551"/>
            <a:ext cx="8249374" cy="369332"/>
          </a:xfrm>
          <a:prstGeom prst="rect">
            <a:avLst/>
          </a:prstGeom>
          <a:noFill/>
        </p:spPr>
        <p:txBody>
          <a:bodyPr wrap="none" rtlCol="0">
            <a:spAutoFit/>
          </a:bodyPr>
          <a:lstStyle/>
          <a:p>
            <a:r>
              <a:rPr lang="fr-FR" dirty="0"/>
              <a:t>AWS S3 like. </a:t>
            </a:r>
            <a:r>
              <a:rPr lang="fr-FR" dirty="0" err="1"/>
              <a:t>Where</a:t>
            </a:r>
            <a:r>
              <a:rPr lang="fr-FR" dirty="0"/>
              <a:t> </a:t>
            </a:r>
            <a:r>
              <a:rPr lang="fr-FR" dirty="0" err="1"/>
              <a:t>you</a:t>
            </a:r>
            <a:r>
              <a:rPr lang="fr-FR" dirty="0"/>
              <a:t> </a:t>
            </a:r>
            <a:r>
              <a:rPr lang="fr-FR" dirty="0" err="1"/>
              <a:t>will</a:t>
            </a:r>
            <a:r>
              <a:rPr lang="fr-FR" dirty="0"/>
              <a:t> store </a:t>
            </a:r>
            <a:r>
              <a:rPr lang="fr-FR" dirty="0" err="1"/>
              <a:t>your</a:t>
            </a:r>
            <a:r>
              <a:rPr lang="fr-FR" dirty="0"/>
              <a:t> data and </a:t>
            </a:r>
            <a:r>
              <a:rPr lang="fr-FR" dirty="0" err="1"/>
              <a:t>where</a:t>
            </a:r>
            <a:r>
              <a:rPr lang="fr-FR" dirty="0"/>
              <a:t> </a:t>
            </a:r>
            <a:r>
              <a:rPr lang="fr-FR" dirty="0" err="1"/>
              <a:t>mlFlow</a:t>
            </a:r>
            <a:r>
              <a:rPr lang="fr-FR" dirty="0"/>
              <a:t> </a:t>
            </a:r>
            <a:r>
              <a:rPr lang="fr-FR" dirty="0" err="1"/>
              <a:t>will</a:t>
            </a:r>
            <a:r>
              <a:rPr lang="fr-FR" dirty="0"/>
              <a:t> store </a:t>
            </a:r>
            <a:r>
              <a:rPr lang="fr-FR" dirty="0" err="1"/>
              <a:t>your</a:t>
            </a:r>
            <a:r>
              <a:rPr lang="fr-FR" dirty="0"/>
              <a:t> </a:t>
            </a:r>
            <a:r>
              <a:rPr lang="fr-FR" dirty="0" err="1"/>
              <a:t>artifacts</a:t>
            </a:r>
            <a:endParaRPr lang="fr-FR" dirty="0"/>
          </a:p>
        </p:txBody>
      </p:sp>
      <p:sp>
        <p:nvSpPr>
          <p:cNvPr id="16" name="ZoneTexte 15">
            <a:extLst>
              <a:ext uri="{FF2B5EF4-FFF2-40B4-BE49-F238E27FC236}">
                <a16:creationId xmlns:a16="http://schemas.microsoft.com/office/drawing/2014/main" id="{793F3BFC-CE17-A2F1-547B-7E503CF4ADB4}"/>
              </a:ext>
            </a:extLst>
          </p:cNvPr>
          <p:cNvSpPr txBox="1"/>
          <p:nvPr/>
        </p:nvSpPr>
        <p:spPr>
          <a:xfrm>
            <a:off x="1310320" y="3330384"/>
            <a:ext cx="10134954" cy="646331"/>
          </a:xfrm>
          <a:prstGeom prst="rect">
            <a:avLst/>
          </a:prstGeom>
          <a:noFill/>
        </p:spPr>
        <p:txBody>
          <a:bodyPr wrap="none" rtlCol="0">
            <a:spAutoFit/>
          </a:bodyPr>
          <a:lstStyle/>
          <a:p>
            <a:r>
              <a:rPr lang="fr-FR" dirty="0"/>
              <a:t>ML </a:t>
            </a:r>
            <a:r>
              <a:rPr lang="fr-FR" dirty="0" err="1"/>
              <a:t>Swiss</a:t>
            </a:r>
            <a:r>
              <a:rPr lang="fr-FR" dirty="0"/>
              <a:t> </a:t>
            </a:r>
            <a:r>
              <a:rPr lang="fr-FR" dirty="0" err="1"/>
              <a:t>Knife</a:t>
            </a:r>
            <a:r>
              <a:rPr lang="fr-FR" dirty="0"/>
              <a:t>. </a:t>
            </a:r>
            <a:r>
              <a:rPr lang="fr-FR" dirty="0" err="1"/>
              <a:t>We</a:t>
            </a:r>
            <a:r>
              <a:rPr lang="fr-FR" dirty="0"/>
              <a:t> </a:t>
            </a:r>
            <a:r>
              <a:rPr lang="fr-FR" dirty="0" err="1"/>
              <a:t>will</a:t>
            </a:r>
            <a:r>
              <a:rPr lang="fr-FR" dirty="0"/>
              <a:t> use </a:t>
            </a:r>
            <a:r>
              <a:rPr lang="fr-FR" dirty="0" err="1"/>
              <a:t>it</a:t>
            </a:r>
            <a:r>
              <a:rPr lang="fr-FR" dirty="0"/>
              <a:t> to </a:t>
            </a:r>
            <a:r>
              <a:rPr lang="fr-FR" dirty="0" err="1"/>
              <a:t>track</a:t>
            </a:r>
            <a:r>
              <a:rPr lang="fr-FR" dirty="0"/>
              <a:t> </a:t>
            </a:r>
            <a:r>
              <a:rPr lang="fr-FR" dirty="0" err="1"/>
              <a:t>our</a:t>
            </a:r>
            <a:r>
              <a:rPr lang="fr-FR" dirty="0"/>
              <a:t> </a:t>
            </a:r>
            <a:r>
              <a:rPr lang="fr-FR" dirty="0" err="1"/>
              <a:t>experiments</a:t>
            </a:r>
            <a:r>
              <a:rPr lang="fr-FR" dirty="0"/>
              <a:t>, store </a:t>
            </a:r>
            <a:r>
              <a:rPr lang="fr-FR" dirty="0" err="1"/>
              <a:t>our</a:t>
            </a:r>
            <a:r>
              <a:rPr lang="fr-FR" dirty="0"/>
              <a:t> ML </a:t>
            </a:r>
            <a:r>
              <a:rPr lang="fr-FR" dirty="0" err="1"/>
              <a:t>artifacts</a:t>
            </a:r>
            <a:r>
              <a:rPr lang="fr-FR" dirty="0"/>
              <a:t> and to run </a:t>
            </a:r>
            <a:r>
              <a:rPr lang="fr-FR" dirty="0" err="1"/>
              <a:t>experiments</a:t>
            </a:r>
            <a:r>
              <a:rPr lang="fr-FR" dirty="0"/>
              <a:t> </a:t>
            </a:r>
            <a:r>
              <a:rPr lang="fr-FR" dirty="0" err="1"/>
              <a:t>with</a:t>
            </a:r>
            <a:endParaRPr lang="fr-FR" dirty="0"/>
          </a:p>
          <a:p>
            <a:r>
              <a:rPr lang="fr-FR" dirty="0" err="1"/>
              <a:t>its</a:t>
            </a:r>
            <a:r>
              <a:rPr lang="fr-FR" dirty="0"/>
              <a:t> Command-Line Interface (CLI) </a:t>
            </a:r>
            <a:r>
              <a:rPr lang="fr-FR" dirty="0" err="1"/>
              <a:t>from</a:t>
            </a:r>
            <a:r>
              <a:rPr lang="fr-FR" dirty="0"/>
              <a:t> </a:t>
            </a:r>
            <a:r>
              <a:rPr lang="fr-FR" dirty="0" err="1"/>
              <a:t>our</a:t>
            </a:r>
            <a:r>
              <a:rPr lang="fr-FR" dirty="0"/>
              <a:t> </a:t>
            </a:r>
            <a:r>
              <a:rPr lang="fr-FR" dirty="0" err="1"/>
              <a:t>Github</a:t>
            </a:r>
            <a:r>
              <a:rPr lang="fr-FR" dirty="0"/>
              <a:t> Actions</a:t>
            </a:r>
          </a:p>
        </p:txBody>
      </p:sp>
      <p:sp>
        <p:nvSpPr>
          <p:cNvPr id="17" name="ZoneTexte 16">
            <a:extLst>
              <a:ext uri="{FF2B5EF4-FFF2-40B4-BE49-F238E27FC236}">
                <a16:creationId xmlns:a16="http://schemas.microsoft.com/office/drawing/2014/main" id="{DD50763A-3AD1-094F-3A8A-39BFF69CF39D}"/>
              </a:ext>
            </a:extLst>
          </p:cNvPr>
          <p:cNvSpPr txBox="1"/>
          <p:nvPr/>
        </p:nvSpPr>
        <p:spPr>
          <a:xfrm>
            <a:off x="1310320" y="4053488"/>
            <a:ext cx="2572564" cy="369332"/>
          </a:xfrm>
          <a:prstGeom prst="rect">
            <a:avLst/>
          </a:prstGeom>
          <a:noFill/>
        </p:spPr>
        <p:txBody>
          <a:bodyPr wrap="none" rtlCol="0">
            <a:spAutoFit/>
          </a:bodyPr>
          <a:lstStyle/>
          <a:p>
            <a:r>
              <a:rPr lang="fr-FR" dirty="0" err="1"/>
              <a:t>Database</a:t>
            </a:r>
            <a:r>
              <a:rPr lang="fr-FR" dirty="0"/>
              <a:t> </a:t>
            </a:r>
            <a:r>
              <a:rPr lang="fr-FR" dirty="0" err="1"/>
              <a:t>used</a:t>
            </a:r>
            <a:r>
              <a:rPr lang="fr-FR" dirty="0"/>
              <a:t> by </a:t>
            </a:r>
            <a:r>
              <a:rPr lang="fr-FR" dirty="0" err="1"/>
              <a:t>mlFlow</a:t>
            </a:r>
            <a:endParaRPr lang="fr-FR" dirty="0"/>
          </a:p>
        </p:txBody>
      </p:sp>
      <p:sp>
        <p:nvSpPr>
          <p:cNvPr id="18" name="ZoneTexte 17">
            <a:extLst>
              <a:ext uri="{FF2B5EF4-FFF2-40B4-BE49-F238E27FC236}">
                <a16:creationId xmlns:a16="http://schemas.microsoft.com/office/drawing/2014/main" id="{E7599E07-288E-ED12-CBD2-45D47C7C8571}"/>
              </a:ext>
            </a:extLst>
          </p:cNvPr>
          <p:cNvSpPr txBox="1"/>
          <p:nvPr/>
        </p:nvSpPr>
        <p:spPr>
          <a:xfrm>
            <a:off x="1276792" y="4481307"/>
            <a:ext cx="10756791" cy="646331"/>
          </a:xfrm>
          <a:prstGeom prst="rect">
            <a:avLst/>
          </a:prstGeom>
          <a:noFill/>
        </p:spPr>
        <p:txBody>
          <a:bodyPr wrap="none" rtlCol="0">
            <a:spAutoFit/>
          </a:bodyPr>
          <a:lstStyle/>
          <a:p>
            <a:r>
              <a:rPr lang="fr-FR" dirty="0"/>
              <a:t>Container </a:t>
            </a:r>
            <a:r>
              <a:rPr lang="fr-FR" dirty="0" err="1"/>
              <a:t>registry</a:t>
            </a:r>
            <a:r>
              <a:rPr lang="fr-FR" dirty="0"/>
              <a:t>. Free for open source </a:t>
            </a:r>
            <a:r>
              <a:rPr lang="fr-FR" dirty="0" err="1"/>
              <a:t>purposes</a:t>
            </a:r>
            <a:r>
              <a:rPr lang="fr-FR" dirty="0"/>
              <a:t> to </a:t>
            </a:r>
            <a:r>
              <a:rPr lang="fr-FR" dirty="0" err="1"/>
              <a:t>any</a:t>
            </a:r>
            <a:r>
              <a:rPr lang="fr-FR" dirty="0"/>
              <a:t> </a:t>
            </a:r>
            <a:r>
              <a:rPr lang="fr-FR" dirty="0" err="1"/>
              <a:t>RedHat</a:t>
            </a:r>
            <a:r>
              <a:rPr lang="fr-FR" dirty="0"/>
              <a:t> </a:t>
            </a:r>
            <a:r>
              <a:rPr lang="fr-FR" dirty="0" err="1"/>
              <a:t>developers</a:t>
            </a:r>
            <a:r>
              <a:rPr lang="fr-FR" dirty="0"/>
              <a:t> </a:t>
            </a:r>
            <a:r>
              <a:rPr lang="fr-FR" dirty="0" err="1"/>
              <a:t>accounts</a:t>
            </a:r>
            <a:r>
              <a:rPr lang="fr-FR" dirty="0"/>
              <a:t>. </a:t>
            </a:r>
            <a:r>
              <a:rPr lang="fr-FR" dirty="0" err="1"/>
              <a:t>We</a:t>
            </a:r>
            <a:r>
              <a:rPr lang="fr-FR" dirty="0"/>
              <a:t> </a:t>
            </a:r>
            <a:r>
              <a:rPr lang="fr-FR" dirty="0" err="1"/>
              <a:t>will</a:t>
            </a:r>
            <a:r>
              <a:rPr lang="fr-FR" dirty="0"/>
              <a:t> store </a:t>
            </a:r>
            <a:r>
              <a:rPr lang="fr-FR" dirty="0" err="1"/>
              <a:t>our</a:t>
            </a:r>
            <a:r>
              <a:rPr lang="fr-FR" dirty="0"/>
              <a:t> Docker</a:t>
            </a:r>
          </a:p>
          <a:p>
            <a:r>
              <a:rPr lang="fr-FR" dirty="0"/>
              <a:t>Images </a:t>
            </a:r>
            <a:r>
              <a:rPr lang="fr-FR" dirty="0" err="1"/>
              <a:t>here</a:t>
            </a:r>
            <a:endParaRPr lang="fr-FR" dirty="0"/>
          </a:p>
        </p:txBody>
      </p:sp>
      <p:sp>
        <p:nvSpPr>
          <p:cNvPr id="19" name="ZoneTexte 18">
            <a:extLst>
              <a:ext uri="{FF2B5EF4-FFF2-40B4-BE49-F238E27FC236}">
                <a16:creationId xmlns:a16="http://schemas.microsoft.com/office/drawing/2014/main" id="{E10A6274-81EC-32C0-19E4-DDDD3E09B618}"/>
              </a:ext>
            </a:extLst>
          </p:cNvPr>
          <p:cNvSpPr txBox="1"/>
          <p:nvPr/>
        </p:nvSpPr>
        <p:spPr>
          <a:xfrm>
            <a:off x="1276792" y="5123401"/>
            <a:ext cx="7832529" cy="369332"/>
          </a:xfrm>
          <a:prstGeom prst="rect">
            <a:avLst/>
          </a:prstGeom>
          <a:noFill/>
        </p:spPr>
        <p:txBody>
          <a:bodyPr wrap="none" rtlCol="0">
            <a:spAutoFit/>
          </a:bodyPr>
          <a:lstStyle/>
          <a:p>
            <a:r>
              <a:rPr lang="fr-FR" dirty="0" err="1"/>
              <a:t>Allows</a:t>
            </a:r>
            <a:r>
              <a:rPr lang="fr-FR" dirty="0"/>
              <a:t> to </a:t>
            </a:r>
            <a:r>
              <a:rPr lang="fr-FR" dirty="0" err="1"/>
              <a:t>create</a:t>
            </a:r>
            <a:r>
              <a:rPr lang="fr-FR" dirty="0"/>
              <a:t> </a:t>
            </a:r>
            <a:r>
              <a:rPr lang="fr-FR" dirty="0" err="1"/>
              <a:t>our</a:t>
            </a:r>
            <a:r>
              <a:rPr lang="fr-FR" dirty="0"/>
              <a:t> training </a:t>
            </a:r>
            <a:r>
              <a:rPr lang="fr-FR" dirty="0" err="1"/>
              <a:t>environments</a:t>
            </a:r>
            <a:r>
              <a:rPr lang="fr-FR" dirty="0"/>
              <a:t> and webservice </a:t>
            </a:r>
            <a:r>
              <a:rPr lang="fr-FR" dirty="0" err="1"/>
              <a:t>artifacts</a:t>
            </a:r>
            <a:r>
              <a:rPr lang="fr-FR" dirty="0"/>
              <a:t> as containers</a:t>
            </a:r>
          </a:p>
        </p:txBody>
      </p:sp>
      <p:sp>
        <p:nvSpPr>
          <p:cNvPr id="20" name="ZoneTexte 19">
            <a:extLst>
              <a:ext uri="{FF2B5EF4-FFF2-40B4-BE49-F238E27FC236}">
                <a16:creationId xmlns:a16="http://schemas.microsoft.com/office/drawing/2014/main" id="{D846751F-7871-851F-12A9-0700131E3484}"/>
              </a:ext>
            </a:extLst>
          </p:cNvPr>
          <p:cNvSpPr txBox="1"/>
          <p:nvPr/>
        </p:nvSpPr>
        <p:spPr>
          <a:xfrm>
            <a:off x="1276792" y="5640829"/>
            <a:ext cx="10378803" cy="646331"/>
          </a:xfrm>
          <a:prstGeom prst="rect">
            <a:avLst/>
          </a:prstGeom>
          <a:noFill/>
        </p:spPr>
        <p:txBody>
          <a:bodyPr wrap="none" rtlCol="0">
            <a:spAutoFit/>
          </a:bodyPr>
          <a:lstStyle/>
          <a:p>
            <a:r>
              <a:rPr lang="fr-FR" dirty="0"/>
              <a:t>Enterprise platform </a:t>
            </a:r>
            <a:r>
              <a:rPr lang="fr-FR" dirty="0" err="1"/>
              <a:t>built</a:t>
            </a:r>
            <a:r>
              <a:rPr lang="fr-FR" dirty="0"/>
              <a:t> on </a:t>
            </a:r>
            <a:r>
              <a:rPr lang="fr-FR" dirty="0" err="1"/>
              <a:t>Kubernetes</a:t>
            </a:r>
            <a:r>
              <a:rPr lang="fr-FR" dirty="0"/>
              <a:t>. Simplifies </a:t>
            </a:r>
            <a:r>
              <a:rPr lang="fr-FR" dirty="0" err="1"/>
              <a:t>deploying</a:t>
            </a:r>
            <a:r>
              <a:rPr lang="fr-FR" dirty="0"/>
              <a:t>, </a:t>
            </a:r>
            <a:r>
              <a:rPr lang="fr-FR" dirty="0" err="1"/>
              <a:t>managing</a:t>
            </a:r>
            <a:r>
              <a:rPr lang="fr-FR" dirty="0"/>
              <a:t>, and </a:t>
            </a:r>
            <a:r>
              <a:rPr lang="fr-FR" dirty="0" err="1"/>
              <a:t>securing</a:t>
            </a:r>
            <a:r>
              <a:rPr lang="fr-FR" dirty="0"/>
              <a:t> </a:t>
            </a:r>
            <a:r>
              <a:rPr lang="fr-FR" dirty="0" err="1"/>
              <a:t>containerized</a:t>
            </a:r>
            <a:r>
              <a:rPr lang="fr-FR" dirty="0"/>
              <a:t> apps (as</a:t>
            </a:r>
          </a:p>
          <a:p>
            <a:r>
              <a:rPr lang="fr-FR" dirty="0" err="1"/>
              <a:t>mlFlow</a:t>
            </a:r>
            <a:r>
              <a:rPr lang="fr-FR" dirty="0"/>
              <a:t> or </a:t>
            </a:r>
            <a:r>
              <a:rPr lang="fr-FR" dirty="0" err="1"/>
              <a:t>our</a:t>
            </a:r>
            <a:r>
              <a:rPr lang="fr-FR" dirty="0"/>
              <a:t> </a:t>
            </a:r>
            <a:r>
              <a:rPr lang="fr-FR" dirty="0" err="1"/>
              <a:t>MLWebservice</a:t>
            </a:r>
            <a:r>
              <a:rPr lang="fr-FR" dirty="0"/>
              <a:t> ;))</a:t>
            </a:r>
          </a:p>
        </p:txBody>
      </p:sp>
      <p:sp>
        <p:nvSpPr>
          <p:cNvPr id="21" name="ZoneTexte 20">
            <a:extLst>
              <a:ext uri="{FF2B5EF4-FFF2-40B4-BE49-F238E27FC236}">
                <a16:creationId xmlns:a16="http://schemas.microsoft.com/office/drawing/2014/main" id="{C417F4DC-921C-C852-C844-58B5A4F42A4B}"/>
              </a:ext>
            </a:extLst>
          </p:cNvPr>
          <p:cNvSpPr txBox="1"/>
          <p:nvPr/>
        </p:nvSpPr>
        <p:spPr>
          <a:xfrm>
            <a:off x="1276369" y="6243313"/>
            <a:ext cx="9747284" cy="646331"/>
          </a:xfrm>
          <a:prstGeom prst="rect">
            <a:avLst/>
          </a:prstGeom>
          <a:noFill/>
        </p:spPr>
        <p:txBody>
          <a:bodyPr wrap="none" rtlCol="0">
            <a:spAutoFit/>
          </a:bodyPr>
          <a:lstStyle/>
          <a:p>
            <a:r>
              <a:rPr lang="fr-FR" dirty="0"/>
              <a:t>Free, cloud-</a:t>
            </a:r>
            <a:r>
              <a:rPr lang="fr-FR" dirty="0" err="1"/>
              <a:t>based</a:t>
            </a:r>
            <a:r>
              <a:rPr lang="fr-FR" dirty="0"/>
              <a:t> </a:t>
            </a:r>
            <a:r>
              <a:rPr lang="fr-FR" dirty="0" err="1"/>
              <a:t>development</a:t>
            </a:r>
            <a:r>
              <a:rPr lang="fr-FR" dirty="0"/>
              <a:t> </a:t>
            </a:r>
            <a:r>
              <a:rPr lang="fr-FR" dirty="0" err="1"/>
              <a:t>environment</a:t>
            </a:r>
            <a:r>
              <a:rPr lang="fr-FR" dirty="0"/>
              <a:t> </a:t>
            </a:r>
            <a:r>
              <a:rPr lang="fr-FR" dirty="0" err="1"/>
              <a:t>that</a:t>
            </a:r>
            <a:r>
              <a:rPr lang="fr-FR" dirty="0"/>
              <a:t> runs on a Red Hat </a:t>
            </a:r>
            <a:r>
              <a:rPr lang="fr-FR" dirty="0" err="1"/>
              <a:t>OpenShift</a:t>
            </a:r>
            <a:r>
              <a:rPr lang="fr-FR" dirty="0"/>
              <a:t> </a:t>
            </a:r>
            <a:r>
              <a:rPr lang="fr-FR" dirty="0" err="1"/>
              <a:t>sandbox</a:t>
            </a:r>
            <a:r>
              <a:rPr lang="fr-FR" dirty="0"/>
              <a:t>, </a:t>
            </a:r>
            <a:r>
              <a:rPr lang="fr-FR" dirty="0" err="1"/>
              <a:t>allowing</a:t>
            </a:r>
            <a:r>
              <a:rPr lang="fr-FR" dirty="0"/>
              <a:t> </a:t>
            </a:r>
            <a:r>
              <a:rPr lang="fr-FR" dirty="0" err="1"/>
              <a:t>you</a:t>
            </a:r>
            <a:r>
              <a:rPr lang="fr-FR" dirty="0"/>
              <a:t> </a:t>
            </a:r>
          </a:p>
          <a:p>
            <a:r>
              <a:rPr lang="fr-FR" dirty="0"/>
              <a:t>to </a:t>
            </a:r>
            <a:r>
              <a:rPr lang="fr-FR" dirty="0" err="1"/>
              <a:t>develop</a:t>
            </a:r>
            <a:r>
              <a:rPr lang="fr-FR" dirty="0"/>
              <a:t> and test applications </a:t>
            </a:r>
            <a:r>
              <a:rPr lang="fr-FR" dirty="0" err="1"/>
              <a:t>without</a:t>
            </a:r>
            <a:r>
              <a:rPr lang="fr-FR" dirty="0"/>
              <a:t> local setup</a:t>
            </a:r>
          </a:p>
        </p:txBody>
      </p:sp>
    </p:spTree>
    <p:extLst>
      <p:ext uri="{BB962C8B-B14F-4D97-AF65-F5344CB8AC3E}">
        <p14:creationId xmlns:p14="http://schemas.microsoft.com/office/powerpoint/2010/main" val="4352327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4841CF-7042-A9A5-6E6C-D44966A37D85}"/>
              </a:ext>
            </a:extLst>
          </p:cNvPr>
          <p:cNvSpPr>
            <a:spLocks noGrp="1"/>
          </p:cNvSpPr>
          <p:nvPr>
            <p:ph type="title"/>
          </p:nvPr>
        </p:nvSpPr>
        <p:spPr/>
        <p:txBody>
          <a:bodyPr/>
          <a:lstStyle/>
          <a:p>
            <a:r>
              <a:rPr lang="fr-FR" dirty="0"/>
              <a:t>Big </a:t>
            </a:r>
            <a:r>
              <a:rPr lang="fr-FR" dirty="0" err="1"/>
              <a:t>picture</a:t>
            </a:r>
            <a:endParaRPr lang="fr-FR" dirty="0"/>
          </a:p>
        </p:txBody>
      </p:sp>
      <p:sp>
        <p:nvSpPr>
          <p:cNvPr id="3" name="Espace réservé du contenu 2">
            <a:extLst>
              <a:ext uri="{FF2B5EF4-FFF2-40B4-BE49-F238E27FC236}">
                <a16:creationId xmlns:a16="http://schemas.microsoft.com/office/drawing/2014/main" id="{CBE951E1-B851-D51C-36F7-CA11B10B2E47}"/>
              </a:ext>
            </a:extLst>
          </p:cNvPr>
          <p:cNvSpPr>
            <a:spLocks noGrp="1"/>
          </p:cNvSpPr>
          <p:nvPr>
            <p:ph idx="1"/>
          </p:nvPr>
        </p:nvSpPr>
        <p:spPr/>
        <p:txBody>
          <a:bodyPr/>
          <a:lstStyle/>
          <a:p>
            <a:endParaRPr lang="fr-FR"/>
          </a:p>
        </p:txBody>
      </p:sp>
      <p:pic>
        <p:nvPicPr>
          <p:cNvPr id="5" name="Image 4" descr="Une image contenant diagramme, texte, Plan, ligne&#10;&#10;Le contenu généré par l’IA peut être incorrect.">
            <a:extLst>
              <a:ext uri="{FF2B5EF4-FFF2-40B4-BE49-F238E27FC236}">
                <a16:creationId xmlns:a16="http://schemas.microsoft.com/office/drawing/2014/main" id="{61B0C323-A075-4E5F-9379-050E1896F41C}"/>
              </a:ext>
            </a:extLst>
          </p:cNvPr>
          <p:cNvPicPr>
            <a:picLocks noChangeAspect="1"/>
          </p:cNvPicPr>
          <p:nvPr/>
        </p:nvPicPr>
        <p:blipFill>
          <a:blip r:embed="rId2"/>
          <a:stretch>
            <a:fillRect/>
          </a:stretch>
        </p:blipFill>
        <p:spPr>
          <a:xfrm>
            <a:off x="0" y="252919"/>
            <a:ext cx="12099285" cy="6163445"/>
          </a:xfrm>
          <a:prstGeom prst="rect">
            <a:avLst/>
          </a:prstGeom>
        </p:spPr>
      </p:pic>
    </p:spTree>
    <p:extLst>
      <p:ext uri="{BB962C8B-B14F-4D97-AF65-F5344CB8AC3E}">
        <p14:creationId xmlns:p14="http://schemas.microsoft.com/office/powerpoint/2010/main" val="33877239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B78F41-090D-34A6-4762-7692BDDF9C4B}"/>
              </a:ext>
            </a:extLst>
          </p:cNvPr>
          <p:cNvSpPr>
            <a:spLocks noGrp="1"/>
          </p:cNvSpPr>
          <p:nvPr>
            <p:ph type="title"/>
          </p:nvPr>
        </p:nvSpPr>
        <p:spPr/>
        <p:txBody>
          <a:bodyPr/>
          <a:lstStyle/>
          <a:p>
            <a:r>
              <a:rPr lang="fr-FR" dirty="0"/>
              <a:t>!!! Warning !!!</a:t>
            </a:r>
          </a:p>
        </p:txBody>
      </p:sp>
      <p:sp>
        <p:nvSpPr>
          <p:cNvPr id="3" name="Espace réservé du contenu 2">
            <a:extLst>
              <a:ext uri="{FF2B5EF4-FFF2-40B4-BE49-F238E27FC236}">
                <a16:creationId xmlns:a16="http://schemas.microsoft.com/office/drawing/2014/main" id="{7DB7241C-1B90-5594-A10C-C76B0182F1B3}"/>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1E55A05-163C-9E44-537A-888DE890F8B9}"/>
              </a:ext>
            </a:extLst>
          </p:cNvPr>
          <p:cNvSpPr txBox="1"/>
          <p:nvPr/>
        </p:nvSpPr>
        <p:spPr>
          <a:xfrm>
            <a:off x="1163630" y="2997843"/>
            <a:ext cx="9927012" cy="1569660"/>
          </a:xfrm>
          <a:prstGeom prst="rect">
            <a:avLst/>
          </a:prstGeom>
          <a:noFill/>
        </p:spPr>
        <p:txBody>
          <a:bodyPr wrap="none" rtlCol="0">
            <a:spAutoFit/>
          </a:bodyPr>
          <a:lstStyle/>
          <a:p>
            <a:pPr algn="ctr"/>
            <a:r>
              <a:rPr lang="fr-FR" sz="3200" b="1" dirty="0">
                <a:solidFill>
                  <a:srgbClr val="FF0000"/>
                </a:solidFill>
              </a:rPr>
              <a:t>VOTRE SANDBOX SE DÉTRUIT SOUS 30 JOURS</a:t>
            </a:r>
          </a:p>
          <a:p>
            <a:pPr algn="ctr"/>
            <a:endParaRPr lang="fr-FR" sz="3200" b="1" dirty="0">
              <a:solidFill>
                <a:srgbClr val="FF0000"/>
              </a:solidFill>
            </a:endParaRPr>
          </a:p>
          <a:p>
            <a:pPr algn="ctr"/>
            <a:r>
              <a:rPr lang="fr-FR" sz="3200" b="1" dirty="0">
                <a:solidFill>
                  <a:srgbClr val="FF0000"/>
                </a:solidFill>
              </a:rPr>
              <a:t>COMMITEZ ET PUSHEZ RÉGULIÈREMENT</a:t>
            </a:r>
          </a:p>
        </p:txBody>
      </p:sp>
    </p:spTree>
    <p:extLst>
      <p:ext uri="{BB962C8B-B14F-4D97-AF65-F5344CB8AC3E}">
        <p14:creationId xmlns:p14="http://schemas.microsoft.com/office/powerpoint/2010/main" val="162397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FEF60-37D4-4EE7-1FAF-5F5B19CE961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80083A7-1F1A-61E0-877C-5C96AA82C893}"/>
              </a:ext>
            </a:extLst>
          </p:cNvPr>
          <p:cNvSpPr>
            <a:spLocks noGrp="1"/>
          </p:cNvSpPr>
          <p:nvPr>
            <p:ph type="title"/>
          </p:nvPr>
        </p:nvSpPr>
        <p:spPr/>
        <p:txBody>
          <a:bodyPr/>
          <a:lstStyle/>
          <a:p>
            <a:r>
              <a:rPr lang="fr-FR" dirty="0"/>
              <a:t>!!! Warning !!!</a:t>
            </a:r>
          </a:p>
        </p:txBody>
      </p:sp>
      <p:sp>
        <p:nvSpPr>
          <p:cNvPr id="3" name="Espace réservé du contenu 2">
            <a:extLst>
              <a:ext uri="{FF2B5EF4-FFF2-40B4-BE49-F238E27FC236}">
                <a16:creationId xmlns:a16="http://schemas.microsoft.com/office/drawing/2014/main" id="{B07AFDCA-4AA4-1652-98B2-760D9274BC61}"/>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E869E980-0739-8A3F-5E0F-04F440C5A730}"/>
              </a:ext>
            </a:extLst>
          </p:cNvPr>
          <p:cNvSpPr txBox="1"/>
          <p:nvPr/>
        </p:nvSpPr>
        <p:spPr>
          <a:xfrm>
            <a:off x="-151964" y="2997843"/>
            <a:ext cx="12558182" cy="2554545"/>
          </a:xfrm>
          <a:prstGeom prst="rect">
            <a:avLst/>
          </a:prstGeom>
          <a:noFill/>
        </p:spPr>
        <p:txBody>
          <a:bodyPr wrap="none" rtlCol="0">
            <a:spAutoFit/>
          </a:bodyPr>
          <a:lstStyle/>
          <a:p>
            <a:pPr algn="ctr"/>
            <a:r>
              <a:rPr lang="fr-FR" sz="3200" b="1" dirty="0">
                <a:solidFill>
                  <a:srgbClr val="FF0000"/>
                </a:solidFill>
              </a:rPr>
              <a:t>DO NOT USE THIS SANDBOX ENVIRONMENT FOR ANY OF </a:t>
            </a:r>
          </a:p>
          <a:p>
            <a:pPr algn="ctr"/>
            <a:r>
              <a:rPr lang="fr-FR" sz="3200" b="1" dirty="0">
                <a:solidFill>
                  <a:srgbClr val="FF0000"/>
                </a:solidFill>
              </a:rPr>
              <a:t>YOUR PROFESSIONAL PROJECTS</a:t>
            </a:r>
          </a:p>
          <a:p>
            <a:pPr algn="ctr"/>
            <a:endParaRPr lang="fr-FR" sz="3200" b="1" dirty="0">
              <a:solidFill>
                <a:srgbClr val="FF0000"/>
              </a:solidFill>
            </a:endParaRPr>
          </a:p>
          <a:p>
            <a:pPr algn="ctr"/>
            <a:endParaRPr lang="fr-FR" sz="3200" b="1" dirty="0">
              <a:solidFill>
                <a:srgbClr val="FF0000"/>
              </a:solidFill>
            </a:endParaRPr>
          </a:p>
          <a:p>
            <a:pPr algn="ctr"/>
            <a:r>
              <a:rPr lang="fr-FR" sz="3200" b="1" dirty="0">
                <a:solidFill>
                  <a:srgbClr val="FF0000"/>
                </a:solidFill>
              </a:rPr>
              <a:t>DO NOT USE REAL DATA FROM YOUR COMPAGNY</a:t>
            </a:r>
          </a:p>
        </p:txBody>
      </p:sp>
    </p:spTree>
    <p:extLst>
      <p:ext uri="{BB962C8B-B14F-4D97-AF65-F5344CB8AC3E}">
        <p14:creationId xmlns:p14="http://schemas.microsoft.com/office/powerpoint/2010/main" val="160689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A6D273-A5E3-31C4-07CF-E641E4E6DE3F}"/>
              </a:ext>
            </a:extLst>
          </p:cNvPr>
          <p:cNvSpPr>
            <a:spLocks noGrp="1"/>
          </p:cNvSpPr>
          <p:nvPr>
            <p:ph type="title"/>
          </p:nvPr>
        </p:nvSpPr>
        <p:spPr/>
        <p:txBody>
          <a:bodyPr/>
          <a:lstStyle/>
          <a:p>
            <a:r>
              <a:rPr lang="fr-FR" dirty="0" err="1"/>
              <a:t>Lets</a:t>
            </a:r>
            <a:r>
              <a:rPr lang="fr-FR" dirty="0"/>
              <a:t>’ </a:t>
            </a:r>
            <a:r>
              <a:rPr lang="fr-FR" dirty="0" err="1"/>
              <a:t>goooooo</a:t>
            </a:r>
            <a:r>
              <a:rPr lang="fr-FR" dirty="0"/>
              <a:t>!!!!!!</a:t>
            </a:r>
          </a:p>
        </p:txBody>
      </p:sp>
      <p:sp>
        <p:nvSpPr>
          <p:cNvPr id="7" name="ZoneTexte 6">
            <a:extLst>
              <a:ext uri="{FF2B5EF4-FFF2-40B4-BE49-F238E27FC236}">
                <a16:creationId xmlns:a16="http://schemas.microsoft.com/office/drawing/2014/main" id="{3238F31F-F8EF-4222-8D77-A7D1232ECAA7}"/>
              </a:ext>
            </a:extLst>
          </p:cNvPr>
          <p:cNvSpPr txBox="1"/>
          <p:nvPr/>
        </p:nvSpPr>
        <p:spPr>
          <a:xfrm>
            <a:off x="352800" y="3429000"/>
            <a:ext cx="12192000" cy="707886"/>
          </a:xfrm>
          <a:prstGeom prst="rect">
            <a:avLst/>
          </a:prstGeom>
          <a:noFill/>
        </p:spPr>
        <p:txBody>
          <a:bodyPr wrap="square">
            <a:spAutoFit/>
          </a:bodyPr>
          <a:lstStyle/>
          <a:p>
            <a:r>
              <a:rPr lang="fr-FR" sz="4000" dirty="0"/>
              <a:t>https://</a:t>
            </a:r>
            <a:r>
              <a:rPr lang="fr-FR" sz="4000" dirty="0" err="1"/>
              <a:t>github.com</a:t>
            </a:r>
            <a:r>
              <a:rPr lang="fr-FR" sz="4000" dirty="0"/>
              <a:t>/guillaume-thomas/</a:t>
            </a:r>
            <a:r>
              <a:rPr lang="fr-FR" sz="4000" dirty="0" err="1"/>
              <a:t>kto</a:t>
            </a:r>
            <a:r>
              <a:rPr lang="fr-FR" sz="4000" dirty="0"/>
              <a:t>-api-and-cloud</a:t>
            </a:r>
          </a:p>
        </p:txBody>
      </p:sp>
    </p:spTree>
    <p:extLst>
      <p:ext uri="{BB962C8B-B14F-4D97-AF65-F5344CB8AC3E}">
        <p14:creationId xmlns:p14="http://schemas.microsoft.com/office/powerpoint/2010/main" val="2671623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C1EF3D8-EADA-E8AF-4BD3-327C8D8A071E}"/>
              </a:ext>
            </a:extLst>
          </p:cNvPr>
          <p:cNvSpPr>
            <a:spLocks noGrp="1"/>
          </p:cNvSpPr>
          <p:nvPr>
            <p:ph type="title"/>
          </p:nvPr>
        </p:nvSpPr>
        <p:spPr/>
        <p:txBody>
          <a:bodyPr/>
          <a:lstStyle/>
          <a:p>
            <a:r>
              <a:rPr lang="fr-FR" dirty="0"/>
              <a:t>Introduction au </a:t>
            </a:r>
            <a:r>
              <a:rPr lang="fr-FR" dirty="0" err="1"/>
              <a:t>mlops</a:t>
            </a:r>
            <a:endParaRPr lang="fr-FR" dirty="0"/>
          </a:p>
        </p:txBody>
      </p:sp>
      <p:sp>
        <p:nvSpPr>
          <p:cNvPr id="6" name="Espace réservé du texte 5">
            <a:extLst>
              <a:ext uri="{FF2B5EF4-FFF2-40B4-BE49-F238E27FC236}">
                <a16:creationId xmlns:a16="http://schemas.microsoft.com/office/drawing/2014/main" id="{2128F062-106F-9F26-F09F-FACED8F586AB}"/>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897769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ABBDE8-F59A-0B9A-3830-2568F25DF1F7}"/>
              </a:ext>
            </a:extLst>
          </p:cNvPr>
          <p:cNvSpPr>
            <a:spLocks noGrp="1"/>
          </p:cNvSpPr>
          <p:nvPr>
            <p:ph type="title"/>
          </p:nvPr>
        </p:nvSpPr>
        <p:spPr/>
        <p:txBody>
          <a:bodyPr/>
          <a:lstStyle/>
          <a:p>
            <a:r>
              <a:rPr lang="fr-FR" dirty="0"/>
              <a:t>DEVOPS</a:t>
            </a:r>
          </a:p>
        </p:txBody>
      </p:sp>
      <p:sp>
        <p:nvSpPr>
          <p:cNvPr id="3" name="Espace réservé du contenu 2">
            <a:extLst>
              <a:ext uri="{FF2B5EF4-FFF2-40B4-BE49-F238E27FC236}">
                <a16:creationId xmlns:a16="http://schemas.microsoft.com/office/drawing/2014/main" id="{02CBCF7C-68D3-DF1E-2EA4-704420EB646E}"/>
              </a:ext>
            </a:extLst>
          </p:cNvPr>
          <p:cNvSpPr>
            <a:spLocks noGrp="1"/>
          </p:cNvSpPr>
          <p:nvPr>
            <p:ph idx="1"/>
          </p:nvPr>
        </p:nvSpPr>
        <p:spPr/>
        <p:txBody>
          <a:bodyPr/>
          <a:lstStyle/>
          <a:p>
            <a:endParaRPr lang="fr-FR"/>
          </a:p>
        </p:txBody>
      </p:sp>
      <p:pic>
        <p:nvPicPr>
          <p:cNvPr id="4" name="Picture 2" descr="DevOps &amp; SAFe® DevOps">
            <a:extLst>
              <a:ext uri="{FF2B5EF4-FFF2-40B4-BE49-F238E27FC236}">
                <a16:creationId xmlns:a16="http://schemas.microsoft.com/office/drawing/2014/main" id="{31820A65-34F9-E6CB-D288-84234FE07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6115" y="1803064"/>
            <a:ext cx="8809732" cy="5054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607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265911" cy="923330"/>
          </a:xfrm>
          <a:prstGeom prst="rect">
            <a:avLst/>
          </a:prstGeom>
          <a:noFill/>
        </p:spPr>
        <p:txBody>
          <a:bodyPr wrap="none" rtlCol="0">
            <a:spAutoFit/>
          </a:bodyPr>
          <a:lstStyle/>
          <a:p>
            <a:r>
              <a:rPr lang="en-US" sz="5400" dirty="0">
                <a:solidFill>
                  <a:schemeClr val="bg2">
                    <a:lumMod val="25000"/>
                  </a:schemeClr>
                </a:solidFill>
              </a:rPr>
              <a:t>Data Scientist</a:t>
            </a: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en-US" sz="540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en-US" sz="5400">
                <a:solidFill>
                  <a:schemeClr val="bg2">
                    <a:lumMod val="25000"/>
                  </a:schemeClr>
                </a:solidFill>
              </a:rPr>
              <a:t>Software Engineer</a:t>
            </a:r>
          </a:p>
        </p:txBody>
      </p:sp>
      <p:sp>
        <p:nvSpPr>
          <p:cNvPr id="11" name="Rectangle 10">
            <a:extLst>
              <a:ext uri="{FF2B5EF4-FFF2-40B4-BE49-F238E27FC236}">
                <a16:creationId xmlns:a16="http://schemas.microsoft.com/office/drawing/2014/main" id="{DF4B3ACD-7BF5-4B8C-8B64-DF9F1D60CDC8}"/>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676867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Ellipse 3">
            <a:extLst>
              <a:ext uri="{FF2B5EF4-FFF2-40B4-BE49-F238E27FC236}">
                <a16:creationId xmlns:a16="http://schemas.microsoft.com/office/drawing/2014/main" id="{5119DFC2-30A9-4D5C-90CA-DAA6CD556EFC}"/>
              </a:ext>
            </a:extLst>
          </p:cNvPr>
          <p:cNvSpPr/>
          <p:nvPr/>
        </p:nvSpPr>
        <p:spPr>
          <a:xfrm>
            <a:off x="5264366" y="2467212"/>
            <a:ext cx="4415211" cy="4137166"/>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en-US"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en-US" sz="3600">
                <a:solidFill>
                  <a:schemeClr val="bg2"/>
                </a:solidFill>
              </a:rPr>
              <a:t>Artificial Intelligence</a:t>
            </a:r>
          </a:p>
        </p:txBody>
      </p:sp>
      <p:sp>
        <p:nvSpPr>
          <p:cNvPr id="10" name="Rectangle 9">
            <a:extLst>
              <a:ext uri="{FF2B5EF4-FFF2-40B4-BE49-F238E27FC236}">
                <a16:creationId xmlns:a16="http://schemas.microsoft.com/office/drawing/2014/main" id="{B0811E33-36AF-4705-94F1-D3087A7F4CCF}"/>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3" name="Ellipse 2">
            <a:extLst>
              <a:ext uri="{FF2B5EF4-FFF2-40B4-BE49-F238E27FC236}">
                <a16:creationId xmlns:a16="http://schemas.microsoft.com/office/drawing/2014/main" id="{D3940FB0-E16A-E9EB-6162-F98CA569BB20}"/>
              </a:ext>
            </a:extLst>
          </p:cNvPr>
          <p:cNvSpPr/>
          <p:nvPr/>
        </p:nvSpPr>
        <p:spPr>
          <a:xfrm>
            <a:off x="7078507" y="3979379"/>
            <a:ext cx="2117745" cy="193150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Supervised</a:t>
            </a:r>
          </a:p>
        </p:txBody>
      </p:sp>
      <p:sp>
        <p:nvSpPr>
          <p:cNvPr id="11" name="ZoneTexte 10">
            <a:extLst>
              <a:ext uri="{FF2B5EF4-FFF2-40B4-BE49-F238E27FC236}">
                <a16:creationId xmlns:a16="http://schemas.microsoft.com/office/drawing/2014/main" id="{DC490FBE-ED7B-0355-17EE-132B2EFE0002}"/>
              </a:ext>
            </a:extLst>
          </p:cNvPr>
          <p:cNvSpPr txBox="1"/>
          <p:nvPr/>
        </p:nvSpPr>
        <p:spPr>
          <a:xfrm>
            <a:off x="5931574" y="3249398"/>
            <a:ext cx="3020379" cy="646331"/>
          </a:xfrm>
          <a:prstGeom prst="rect">
            <a:avLst/>
          </a:prstGeom>
          <a:noFill/>
        </p:spPr>
        <p:txBody>
          <a:bodyPr wrap="none" rtlCol="0">
            <a:spAutoFit/>
          </a:bodyPr>
          <a:lstStyle/>
          <a:p>
            <a:r>
              <a:rPr lang="en-US" sz="3600" dirty="0">
                <a:solidFill>
                  <a:schemeClr val="bg2"/>
                </a:solidFill>
              </a:rPr>
              <a:t>Deep Learning</a:t>
            </a:r>
          </a:p>
        </p:txBody>
      </p:sp>
    </p:spTree>
    <p:extLst>
      <p:ext uri="{BB962C8B-B14F-4D97-AF65-F5344CB8AC3E}">
        <p14:creationId xmlns:p14="http://schemas.microsoft.com/office/powerpoint/2010/main" val="239572972"/>
      </p:ext>
    </p:extLst>
  </p:cSld>
  <p:clrMapOvr>
    <a:masterClrMapping/>
  </p:clrMapOvr>
</p:sld>
</file>

<file path=ppt/theme/theme1.xml><?xml version="1.0" encoding="utf-8"?>
<a:theme xmlns:a="http://schemas.openxmlformats.org/drawingml/2006/main" name="Dividende">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Dividende</Template>
  <TotalTime>890</TotalTime>
  <Words>5056</Words>
  <Application>Microsoft Macintosh PowerPoint</Application>
  <PresentationFormat>Grand écran</PresentationFormat>
  <Paragraphs>488</Paragraphs>
  <Slides>58</Slides>
  <Notes>37</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58</vt:i4>
      </vt:variant>
    </vt:vector>
  </HeadingPairs>
  <TitlesOfParts>
    <vt:vector size="66" baseType="lpstr">
      <vt:lpstr>Aptos</vt:lpstr>
      <vt:lpstr>Arial</vt:lpstr>
      <vt:lpstr>Calibri</vt:lpstr>
      <vt:lpstr>Courier New</vt:lpstr>
      <vt:lpstr>Gill Sans MT</vt:lpstr>
      <vt:lpstr>Symbol</vt:lpstr>
      <vt:lpstr>Wingdings 2</vt:lpstr>
      <vt:lpstr>Dividende</vt:lpstr>
      <vt:lpstr>API &amp; Cloud for data business</vt:lpstr>
      <vt:lpstr>Présentations</vt:lpstr>
      <vt:lpstr>Présentation du cours</vt:lpstr>
      <vt:lpstr>Le cours</vt:lpstr>
      <vt:lpstr>évaluation</vt:lpstr>
      <vt:lpstr>Introduction au mlops</vt:lpstr>
      <vt:lpstr>DEVOPS</vt:lpstr>
      <vt:lpstr>Présentation PowerPoint</vt:lpstr>
      <vt:lpstr>Présentation PowerPoint</vt:lpstr>
      <vt:lpstr>Présentation PowerPoint</vt:lpstr>
      <vt:lpstr>Présentation PowerPoint</vt:lpstr>
      <vt:lpstr>ML ?</vt:lpstr>
      <vt:lpstr>La data</vt:lpstr>
      <vt:lpstr>It’s alive</vt:lpstr>
      <vt:lpstr>MLOps ?</vt:lpstr>
      <vt:lpstr>Présentation PowerPoint</vt:lpstr>
      <vt:lpstr>Dataset of 20 000 files</vt:lpstr>
      <vt:lpstr>Data drift</vt:lpstr>
      <vt:lpstr>Les enjeux en production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 mlops traite également les défis suivants</vt:lpstr>
      <vt:lpstr>Le projet de cette année</vt:lpstr>
      <vt:lpstr>Présentation du projet en production</vt:lpstr>
      <vt:lpstr>Nos outils</vt:lpstr>
      <vt:lpstr>Big picture</vt:lpstr>
      <vt:lpstr>!!! Warning !!!</vt:lpstr>
      <vt:lpstr>!!! Warning !!!</vt:lpstr>
      <vt:lpstr>Lets’ goooooo!!!!!!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THOMAS Guillaume</dc:creator>
  <cp:lastModifiedBy>THOMAS Guillaume</cp:lastModifiedBy>
  <cp:revision>4</cp:revision>
  <dcterms:created xsi:type="dcterms:W3CDTF">2026-01-29T14:21:19Z</dcterms:created>
  <dcterms:modified xsi:type="dcterms:W3CDTF">2026-01-30T07:32:48Z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bfbbd0f-0666-461a-9212-afe773a25324_Enabled">
    <vt:lpwstr>true</vt:lpwstr>
  </property>
  <property fmtid="{D5CDD505-2E9C-101B-9397-08002B2CF9AE}" pid="3" name="MSIP_Label_bbfbbd0f-0666-461a-9212-afe773a25324_SetDate">
    <vt:lpwstr>2026-01-29T14:59:28Z</vt:lpwstr>
  </property>
  <property fmtid="{D5CDD505-2E9C-101B-9397-08002B2CF9AE}" pid="4" name="MSIP_Label_bbfbbd0f-0666-461a-9212-afe773a25324_Method">
    <vt:lpwstr>Standard</vt:lpwstr>
  </property>
  <property fmtid="{D5CDD505-2E9C-101B-9397-08002B2CF9AE}" pid="5" name="MSIP_Label_bbfbbd0f-0666-461a-9212-afe773a25324_Name">
    <vt:lpwstr>AFA Confidentiel</vt:lpwstr>
  </property>
  <property fmtid="{D5CDD505-2E9C-101B-9397-08002B2CF9AE}" pid="6" name="MSIP_Label_bbfbbd0f-0666-461a-9212-afe773a25324_SiteId">
    <vt:lpwstr>396b38cc-aa65-492b-bb0e-3d94ed25a97b</vt:lpwstr>
  </property>
  <property fmtid="{D5CDD505-2E9C-101B-9397-08002B2CF9AE}" pid="7" name="MSIP_Label_bbfbbd0f-0666-461a-9212-afe773a25324_ActionId">
    <vt:lpwstr>b029decf-e620-4b94-8ddc-cf4a6d46c27b</vt:lpwstr>
  </property>
  <property fmtid="{D5CDD505-2E9C-101B-9397-08002B2CF9AE}" pid="8" name="MSIP_Label_bbfbbd0f-0666-461a-9212-afe773a25324_ContentBits">
    <vt:lpwstr>3</vt:lpwstr>
  </property>
  <property fmtid="{D5CDD505-2E9C-101B-9397-08002B2CF9AE}" pid="9" name="MSIP_Label_bbfbbd0f-0666-461a-9212-afe773a25324_Tag">
    <vt:lpwstr>50, 3, 0, 1</vt:lpwstr>
  </property>
  <property fmtid="{D5CDD505-2E9C-101B-9397-08002B2CF9AE}" pid="10" name="ClassificationContentMarkingFooterLocations">
    <vt:lpwstr>Dividende:8</vt:lpwstr>
  </property>
  <property fmtid="{D5CDD505-2E9C-101B-9397-08002B2CF9AE}" pid="11" name="ClassificationContentMarkingFooterText">
    <vt:lpwstr>  Classification : Confidentiel - Donnée Entreprise </vt:lpwstr>
  </property>
</Properties>
</file>